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63" r:id="rId5"/>
    <p:sldId id="260" r:id="rId6"/>
    <p:sldId id="264" r:id="rId7"/>
    <p:sldId id="261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venikrizdvor@outlook.com" initials="c" lastIdx="1" clrIdx="0">
    <p:extLst>
      <p:ext uri="{19B8F6BF-5375-455C-9EA6-DF929625EA0E}">
        <p15:presenceInfo xmlns:p15="http://schemas.microsoft.com/office/powerpoint/2012/main" userId="cdcc593cc45424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2F70-E81F-4B6F-8D58-279E8851F4CA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82EB-3D85-411B-8A57-3EC90AFB4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93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C82EB-3D85-411B-8A57-3EC90AFB481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58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9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51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2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87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69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34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00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41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4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65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60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07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7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05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05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60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2E511C-E204-4405-AF70-41F8A6428226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67E340-5F67-4838-8014-FD2D9EC20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182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7D3B866B-7BB1-13B8-C6CB-4EF727963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27" y="3971115"/>
            <a:ext cx="7559055" cy="3613212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C88673B5-412F-AF8A-9747-A303FCFAE12D}"/>
              </a:ext>
            </a:extLst>
          </p:cNvPr>
          <p:cNvSpPr/>
          <p:nvPr/>
        </p:nvSpPr>
        <p:spPr>
          <a:xfrm>
            <a:off x="1478071" y="1963555"/>
            <a:ext cx="8359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Zaželi – želim više</a:t>
            </a:r>
          </a:p>
        </p:txBody>
      </p:sp>
    </p:spTree>
    <p:extLst>
      <p:ext uri="{BB962C8B-B14F-4D97-AF65-F5344CB8AC3E}">
        <p14:creationId xmlns:p14="http://schemas.microsoft.com/office/powerpoint/2010/main" val="4031068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F792E07-D61E-8130-4C88-D62D6670D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27751" cy="37703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552B838-AEA3-0FBB-DDC0-7B06CDE42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50" y="2638468"/>
            <a:ext cx="3164649" cy="421953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5B5994F-494D-421B-2C59-60D363F5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99" y="0"/>
            <a:ext cx="2939180" cy="39189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7BCE796-15C1-DE5B-E045-B521AFBFC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79" y="2486416"/>
            <a:ext cx="3278688" cy="43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98A6170E-5B7E-1226-93F1-2F7CA7861D43}"/>
              </a:ext>
            </a:extLst>
          </p:cNvPr>
          <p:cNvSpPr/>
          <p:nvPr/>
        </p:nvSpPr>
        <p:spPr>
          <a:xfrm>
            <a:off x="2006992" y="1830993"/>
            <a:ext cx="61071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Kraj !!!</a:t>
            </a:r>
          </a:p>
        </p:txBody>
      </p:sp>
    </p:spTree>
    <p:extLst>
      <p:ext uri="{BB962C8B-B14F-4D97-AF65-F5344CB8AC3E}">
        <p14:creationId xmlns:p14="http://schemas.microsoft.com/office/powerpoint/2010/main" val="30458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0E977-8F5E-7AEA-1111-B4FE4D50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39" y="244547"/>
            <a:ext cx="7793963" cy="1093349"/>
          </a:xfrm>
        </p:spPr>
        <p:txBody>
          <a:bodyPr>
            <a:normAutofit/>
          </a:bodyPr>
          <a:lstStyle/>
          <a:p>
            <a:r>
              <a:rPr lang="hr-HR" sz="4800" dirty="0"/>
              <a:t>Partneri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E5009A-7A30-ADCA-98A3-2192DE2C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07" y="1266874"/>
            <a:ext cx="8818485" cy="1735769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hr-HR" b="1" dirty="0"/>
          </a:p>
          <a:p>
            <a:pPr marL="0" indent="0">
              <a:buNone/>
            </a:pPr>
            <a:r>
              <a:rPr lang="hr-HR" sz="2900" dirty="0">
                <a:solidFill>
                  <a:schemeClr val="bg1"/>
                </a:solidFill>
              </a:rPr>
              <a:t>Ministarstvo rada, mirovinskog sustava, obitelji i socijalne politike, </a:t>
            </a:r>
          </a:p>
          <a:p>
            <a:pPr marL="0" indent="0">
              <a:buNone/>
            </a:pPr>
            <a:r>
              <a:rPr lang="hr-HR" sz="2900" dirty="0">
                <a:solidFill>
                  <a:schemeClr val="bg1"/>
                </a:solidFill>
              </a:rPr>
              <a:t>Hrvatski zavod za zapošljavanje, Ured za financiranje i ugovaranje projekata Europske unije </a:t>
            </a:r>
          </a:p>
          <a:p>
            <a:pPr marL="0" indent="0">
              <a:buNone/>
            </a:pPr>
            <a:r>
              <a:rPr lang="hr-HR" sz="2900" dirty="0">
                <a:solidFill>
                  <a:schemeClr val="bg1"/>
                </a:solidFill>
              </a:rPr>
              <a:t>s jedne strane, </a:t>
            </a:r>
          </a:p>
          <a:p>
            <a:pPr marL="0" indent="0">
              <a:buNone/>
            </a:pPr>
            <a:r>
              <a:rPr lang="hr-HR" sz="2900" dirty="0">
                <a:solidFill>
                  <a:schemeClr val="bg1"/>
                </a:solidFill>
              </a:rPr>
              <a:t>i korisnik bespovratnih sredstava iz Europskog socijalnog fonda Hrvatski Crveni križ Općinsko društvo Crvenog križa Dvor s druge strane usuglasili su se te potpisali ugovor o projektu Zaželi – želim više.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0751236-8828-56AF-FF78-1BBCC6D17543}"/>
              </a:ext>
            </a:extLst>
          </p:cNvPr>
          <p:cNvSpPr txBox="1"/>
          <p:nvPr/>
        </p:nvSpPr>
        <p:spPr>
          <a:xfrm>
            <a:off x="1083707" y="3039530"/>
            <a:ext cx="593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TRAJANJE PROJEKTA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F5A2BC3-A486-70EA-260A-64151982D5BE}"/>
              </a:ext>
            </a:extLst>
          </p:cNvPr>
          <p:cNvSpPr txBox="1"/>
          <p:nvPr/>
        </p:nvSpPr>
        <p:spPr>
          <a:xfrm>
            <a:off x="781867" y="3408862"/>
            <a:ext cx="717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Ugovor o projektu je potpisan 28.12.2022. te traje do 28.08.2023. dok su pripadnice ciljane skupine počele sa radom 27.02.2023. te će završiti 31.07.2023.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BA42E69-85AD-2592-7E6E-9C0287086A40}"/>
              </a:ext>
            </a:extLst>
          </p:cNvPr>
          <p:cNvSpPr txBox="1"/>
          <p:nvPr/>
        </p:nvSpPr>
        <p:spPr>
          <a:xfrm>
            <a:off x="1083707" y="4672450"/>
            <a:ext cx="71725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VRIJEDNOST PROJEKTA</a:t>
            </a:r>
          </a:p>
          <a:p>
            <a:r>
              <a:rPr lang="hr-HR" sz="1600" dirty="0">
                <a:solidFill>
                  <a:schemeClr val="bg1"/>
                </a:solidFill>
              </a:rPr>
              <a:t>Ukupna vrijednost projekta iznosi 876.116,80 kuna odnosno 116.280,68 eura.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88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7F2F3-081D-40BA-C7D2-EDC590B87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7243547" cy="743505"/>
          </a:xfrm>
        </p:spPr>
        <p:txBody>
          <a:bodyPr>
            <a:normAutofit fontScale="90000"/>
          </a:bodyPr>
          <a:lstStyle/>
          <a:p>
            <a:r>
              <a:rPr lang="hr-HR" dirty="0"/>
              <a:t>SVRHA PROJEKTA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071865-D0B2-F78C-F788-073123779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15" y="1873188"/>
            <a:ext cx="7048869" cy="4483224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/>
                </a:solidFill>
              </a:rPr>
              <a:t>Osnovni cilj projekta je zapošljavanje i obrazovanje 18 žena sa završenim osnovnim ili srednjoškolskim obrazovanjem koje ujedno zbog svoje nezaposlenosti ulaze u kategoriju ranjive (ciljane) skupine teže zapošljive na tržištu rada.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/>
                </a:solidFill>
              </a:rPr>
              <a:t>Očekivani rezultat: kroz projekt 18 žena imati će zaposlenje na 6 mjeseci i na taj način se utječe na smanjenje njihove socijalne isključenosti u lokalnoj zajednici. Isto tako, smanjiti će se stopa nezaposlenih žena, te zaposlenjem prestaju biti pripadnice ranjive skupine i imati će daleko veće mogućnosti za kvalitetniji način života za sebe i svoje obitelji.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/>
                </a:solidFill>
              </a:rPr>
              <a:t>Projekt se provodi na području Općine Dvor u Sisačko-moslavačkoj županiji. Na tržištu rada kao problem se navodi teže zapošljavanje žena, zbog  neučinkovite interakcije tržišta rada i obrazovnog sustava.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/>
                </a:solidFill>
              </a:rPr>
              <a:t>Dodatni problem nezaposlenima predstavlja život na području koje je zbog negativnih posljedica Domovinskog rata i danas u vrlo teškoj situaciji zbog masovnog iseljavanja radno sposobnog stanovništva, nedostatka radnih mjesta, prometne izoliranosti i sve starijeg stanovništva. Upravo zbog takve situacije događa se gubitak motivacije za traženjem zaposlenja  i gubitka nade da će se ikada zaposliti.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trelica: desno 3">
            <a:extLst>
              <a:ext uri="{FF2B5EF4-FFF2-40B4-BE49-F238E27FC236}">
                <a16:creationId xmlns:a16="http://schemas.microsoft.com/office/drawing/2014/main" id="{289CB4C0-CCD8-88BB-420C-BE4133DC6EA5}"/>
              </a:ext>
            </a:extLst>
          </p:cNvPr>
          <p:cNvSpPr/>
          <p:nvPr/>
        </p:nvSpPr>
        <p:spPr>
          <a:xfrm>
            <a:off x="8123068" y="5299969"/>
            <a:ext cx="1225118" cy="310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6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56DE963-89E3-A8DA-4E7C-8CE0148D8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93" y="1701916"/>
            <a:ext cx="8354351" cy="405969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Sa druge strane imamo sve veći broj starijeg stanovništva. Navodi se da su osobe koje nemaju stečen stupanj srednjoškolskog obrazovanja, mlade osobe i žene posebno podzastupljeni na tržištu rada.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Unutar Sisačko-moslavačke županije, ODCK Dvor (Općina Dvor) zabilježen je veliki broj stanovnika treće dobi koji pretežno žive u samačkim domaćinstvima.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Prema istraživanjima ODCK Dvor i CZSS Hrvatska Kostajnica imamo preko 550 korisnika kojima je potrebna njega i pomoć kući.  Glavni problem je što su teritorijalno udaljeni te nisu u mogućnosti otići sami u dućan po namirnice, doktoru ili po lijekove.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Iz dugogodišnjeg iskustva u radu sa korisnicima, evidentirano je da im je potrebna pomoć oko kućanskih poslova, pripremanja toplih obroka, dostava lijekova, pomoći pri kupanju, vođenje brine oko zdravstvenih potreba korisnika, previjanja rana i obavještavanja liječnika obiteljske medicine o njihovom zdravstvenom stanju.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Zapošljavanjem 18 žena ciljane skupine  koje se nalaze u nepovoljnom položaju poboljšat ćemo kvalitetu života krajnjih korisnika  programa tj. osoba treće životne dobi i utjecati na smanjenje socijalne isključenosti kako ciljane skupine tako i krajnjih korisnika.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97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EC8FAE-D3CB-D210-CF07-9F4CF57D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44" y="605901"/>
            <a:ext cx="8534400" cy="1507067"/>
          </a:xfrm>
        </p:spPr>
        <p:txBody>
          <a:bodyPr>
            <a:normAutofit/>
          </a:bodyPr>
          <a:lstStyle/>
          <a:p>
            <a:r>
              <a:rPr lang="hr-HR" sz="4800" dirty="0"/>
              <a:t>Rad sa korisnicima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8A6E15-CAA2-45D7-CCD0-60D4C5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34701"/>
            <a:ext cx="8534400" cy="223043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18 žena će obilaziti 115 korisnika, te im pružati pomoć u svakodnevnim kućanskim poslovima, nabavi namirnica, lijekova itd.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Svaki korisnik će jednom mjesečno dobiti higijenski paket koji će sadržavati osnovne higijenske potrepštine koje će olakšati život krajnjim korisnicima kao i rad pripadnicama ciljane skupine.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Korisnicima smo obuhvatili područje Zamlače, </a:t>
            </a:r>
            <a:r>
              <a:rPr lang="hr-HR" dirty="0" err="1">
                <a:solidFill>
                  <a:schemeClr val="bg1"/>
                </a:solidFill>
              </a:rPr>
              <a:t>Struge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Hrtić</a:t>
            </a:r>
            <a:r>
              <a:rPr lang="hr-HR" dirty="0">
                <a:solidFill>
                  <a:schemeClr val="bg1"/>
                </a:solidFill>
              </a:rPr>
              <a:t>, Dvora, </a:t>
            </a:r>
            <a:r>
              <a:rPr lang="hr-HR" dirty="0" err="1">
                <a:solidFill>
                  <a:schemeClr val="bg1"/>
                </a:solidFill>
              </a:rPr>
              <a:t>Dobretina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Javornika</a:t>
            </a:r>
            <a:r>
              <a:rPr lang="hr-HR" dirty="0">
                <a:solidFill>
                  <a:schemeClr val="bg1"/>
                </a:solidFill>
              </a:rPr>
              <a:t>, Matijevića, </a:t>
            </a:r>
            <a:r>
              <a:rPr lang="hr-HR" dirty="0" err="1">
                <a:solidFill>
                  <a:schemeClr val="bg1"/>
                </a:solidFill>
              </a:rPr>
              <a:t>Žirovca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Ljubine</a:t>
            </a:r>
            <a:r>
              <a:rPr lang="hr-HR" dirty="0">
                <a:solidFill>
                  <a:schemeClr val="bg1"/>
                </a:solidFill>
              </a:rPr>
              <a:t>, Grabovice, Pedlja, </a:t>
            </a:r>
            <a:r>
              <a:rPr lang="hr-HR" dirty="0" err="1">
                <a:solidFill>
                  <a:schemeClr val="bg1"/>
                </a:solidFill>
              </a:rPr>
              <a:t>Šakanlija</a:t>
            </a:r>
            <a:r>
              <a:rPr lang="hr-HR" dirty="0">
                <a:solidFill>
                  <a:schemeClr val="bg1"/>
                </a:solidFill>
              </a:rPr>
              <a:t>, Komore, Ćora, </a:t>
            </a:r>
            <a:r>
              <a:rPr lang="hr-HR" dirty="0" err="1">
                <a:solidFill>
                  <a:schemeClr val="bg1"/>
                </a:solidFill>
              </a:rPr>
              <a:t>Kepčija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Oraovice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Javornja</a:t>
            </a:r>
            <a:r>
              <a:rPr lang="hr-HR">
                <a:solidFill>
                  <a:schemeClr val="bg1"/>
                </a:solidFill>
              </a:rPr>
              <a:t>, Gaga </a:t>
            </a:r>
            <a:r>
              <a:rPr lang="hr-HR" dirty="0">
                <a:solidFill>
                  <a:schemeClr val="bg1"/>
                </a:solidFill>
              </a:rPr>
              <a:t>itd.)</a:t>
            </a:r>
          </a:p>
        </p:txBody>
      </p:sp>
    </p:spTree>
    <p:extLst>
      <p:ext uri="{BB962C8B-B14F-4D97-AF65-F5344CB8AC3E}">
        <p14:creationId xmlns:p14="http://schemas.microsoft.com/office/powerpoint/2010/main" val="32540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88148E2-3301-26FD-11ED-7057BF5A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22" y="1593885"/>
            <a:ext cx="10395751" cy="5097624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id="{FAFA490E-3694-63C8-C125-4EC7CBB97EE6}"/>
              </a:ext>
            </a:extLst>
          </p:cNvPr>
          <p:cNvSpPr/>
          <p:nvPr/>
        </p:nvSpPr>
        <p:spPr>
          <a:xfrm rot="688803">
            <a:off x="6613066" y="3247146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6A88FCE9-D6F2-1A82-0BB8-0ECE2ED7F714}"/>
              </a:ext>
            </a:extLst>
          </p:cNvPr>
          <p:cNvSpPr/>
          <p:nvPr/>
        </p:nvSpPr>
        <p:spPr>
          <a:xfrm rot="688803">
            <a:off x="7670989" y="3834552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21746ECA-04F0-593D-859B-472518CE171E}"/>
              </a:ext>
            </a:extLst>
          </p:cNvPr>
          <p:cNvSpPr/>
          <p:nvPr/>
        </p:nvSpPr>
        <p:spPr>
          <a:xfrm rot="688803">
            <a:off x="8762943" y="2991172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E0259DC8-B848-2990-040F-E4A5CDF63A5B}"/>
              </a:ext>
            </a:extLst>
          </p:cNvPr>
          <p:cNvSpPr/>
          <p:nvPr/>
        </p:nvSpPr>
        <p:spPr>
          <a:xfrm rot="688803">
            <a:off x="5744534" y="4944261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E06BCEA3-D7D2-ACC5-06E9-C4B60B999915}"/>
              </a:ext>
            </a:extLst>
          </p:cNvPr>
          <p:cNvSpPr/>
          <p:nvPr/>
        </p:nvSpPr>
        <p:spPr>
          <a:xfrm rot="688803">
            <a:off x="7557178" y="4384968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B850BB91-033C-BEE6-B024-505B3FAD5FE8}"/>
              </a:ext>
            </a:extLst>
          </p:cNvPr>
          <p:cNvSpPr/>
          <p:nvPr/>
        </p:nvSpPr>
        <p:spPr>
          <a:xfrm rot="688803">
            <a:off x="7829424" y="4784052"/>
            <a:ext cx="126171" cy="103842"/>
          </a:xfrm>
          <a:prstGeom prst="wedgeEllipseCallout">
            <a:avLst>
              <a:gd name="adj1" fmla="val -3196"/>
              <a:gd name="adj2" fmla="val 76188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id="{FF9145D2-6AC2-38FF-8678-3794A9ECB1B0}"/>
              </a:ext>
            </a:extLst>
          </p:cNvPr>
          <p:cNvSpPr/>
          <p:nvPr/>
        </p:nvSpPr>
        <p:spPr>
          <a:xfrm rot="688803">
            <a:off x="8782739" y="2225380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id="{9D550D89-9782-84D3-04C6-E4D0F4104B98}"/>
              </a:ext>
            </a:extLst>
          </p:cNvPr>
          <p:cNvSpPr/>
          <p:nvPr/>
        </p:nvSpPr>
        <p:spPr>
          <a:xfrm rot="688803">
            <a:off x="6863120" y="6302544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id="{1CE4B77C-D5D1-8018-5C11-272CB9F0A562}"/>
              </a:ext>
            </a:extLst>
          </p:cNvPr>
          <p:cNvSpPr/>
          <p:nvPr/>
        </p:nvSpPr>
        <p:spPr>
          <a:xfrm rot="688803">
            <a:off x="6383725" y="6176685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id="{B443E553-A6E4-6D38-D282-40C5F34ED2B0}"/>
              </a:ext>
            </a:extLst>
          </p:cNvPr>
          <p:cNvSpPr/>
          <p:nvPr/>
        </p:nvSpPr>
        <p:spPr>
          <a:xfrm rot="21077678">
            <a:off x="6918305" y="3833751"/>
            <a:ext cx="112860" cy="92597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blačić za govor: ovalni 14">
            <a:extLst>
              <a:ext uri="{FF2B5EF4-FFF2-40B4-BE49-F238E27FC236}">
                <a16:creationId xmlns:a16="http://schemas.microsoft.com/office/drawing/2014/main" id="{7AD87886-4DE3-134E-37AF-A754B11CE349}"/>
              </a:ext>
            </a:extLst>
          </p:cNvPr>
          <p:cNvSpPr/>
          <p:nvPr/>
        </p:nvSpPr>
        <p:spPr>
          <a:xfrm rot="688803">
            <a:off x="6806214" y="4447621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blačić za govor: ovalni 15">
            <a:extLst>
              <a:ext uri="{FF2B5EF4-FFF2-40B4-BE49-F238E27FC236}">
                <a16:creationId xmlns:a16="http://schemas.microsoft.com/office/drawing/2014/main" id="{3A220AAD-7EC3-C6AC-1CC3-D1213CF4A69E}"/>
              </a:ext>
            </a:extLst>
          </p:cNvPr>
          <p:cNvSpPr/>
          <p:nvPr/>
        </p:nvSpPr>
        <p:spPr>
          <a:xfrm rot="688803">
            <a:off x="6104077" y="3446153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blačić za govor: ovalni 16">
            <a:extLst>
              <a:ext uri="{FF2B5EF4-FFF2-40B4-BE49-F238E27FC236}">
                <a16:creationId xmlns:a16="http://schemas.microsoft.com/office/drawing/2014/main" id="{B484567E-B498-5AC4-CFFE-0E223536A047}"/>
              </a:ext>
            </a:extLst>
          </p:cNvPr>
          <p:cNvSpPr/>
          <p:nvPr/>
        </p:nvSpPr>
        <p:spPr>
          <a:xfrm rot="688803">
            <a:off x="4732481" y="3301451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blačić za govor: ovalni 17">
            <a:extLst>
              <a:ext uri="{FF2B5EF4-FFF2-40B4-BE49-F238E27FC236}">
                <a16:creationId xmlns:a16="http://schemas.microsoft.com/office/drawing/2014/main" id="{801C03B6-A981-E3EF-202D-BD8F9B8F41C2}"/>
              </a:ext>
            </a:extLst>
          </p:cNvPr>
          <p:cNvSpPr/>
          <p:nvPr/>
        </p:nvSpPr>
        <p:spPr>
          <a:xfrm rot="688803">
            <a:off x="7443366" y="5965192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blačić za govor: ovalni 18">
            <a:extLst>
              <a:ext uri="{FF2B5EF4-FFF2-40B4-BE49-F238E27FC236}">
                <a16:creationId xmlns:a16="http://schemas.microsoft.com/office/drawing/2014/main" id="{11C06BD2-677E-E8BC-F836-953B49B91236}"/>
              </a:ext>
            </a:extLst>
          </p:cNvPr>
          <p:cNvSpPr/>
          <p:nvPr/>
        </p:nvSpPr>
        <p:spPr>
          <a:xfrm rot="19379752">
            <a:off x="4075530" y="2936866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blačić za govor: ovalni 19">
            <a:extLst>
              <a:ext uri="{FF2B5EF4-FFF2-40B4-BE49-F238E27FC236}">
                <a16:creationId xmlns:a16="http://schemas.microsoft.com/office/drawing/2014/main" id="{C9E52B08-827B-556B-7EF3-5CEE01503BC1}"/>
              </a:ext>
            </a:extLst>
          </p:cNvPr>
          <p:cNvSpPr/>
          <p:nvPr/>
        </p:nvSpPr>
        <p:spPr>
          <a:xfrm rot="688803">
            <a:off x="6581197" y="5053381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blačić za govor: ovalni 20">
            <a:extLst>
              <a:ext uri="{FF2B5EF4-FFF2-40B4-BE49-F238E27FC236}">
                <a16:creationId xmlns:a16="http://schemas.microsoft.com/office/drawing/2014/main" id="{9FDE28EE-7A13-55E2-9545-9E692742452D}"/>
              </a:ext>
            </a:extLst>
          </p:cNvPr>
          <p:cNvSpPr/>
          <p:nvPr/>
        </p:nvSpPr>
        <p:spPr>
          <a:xfrm rot="688803">
            <a:off x="7301763" y="2828254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blačić za govor: ovalni 21">
            <a:extLst>
              <a:ext uri="{FF2B5EF4-FFF2-40B4-BE49-F238E27FC236}">
                <a16:creationId xmlns:a16="http://schemas.microsoft.com/office/drawing/2014/main" id="{A66C82FA-CC40-D9D9-B43E-89C3B15009E8}"/>
              </a:ext>
            </a:extLst>
          </p:cNvPr>
          <p:cNvSpPr/>
          <p:nvPr/>
        </p:nvSpPr>
        <p:spPr>
          <a:xfrm rot="688803">
            <a:off x="6104078" y="5064356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blačić za govor: ovalni 22">
            <a:extLst>
              <a:ext uri="{FF2B5EF4-FFF2-40B4-BE49-F238E27FC236}">
                <a16:creationId xmlns:a16="http://schemas.microsoft.com/office/drawing/2014/main" id="{AB32154F-43A3-1FA7-F233-F52DA33EC970}"/>
              </a:ext>
            </a:extLst>
          </p:cNvPr>
          <p:cNvSpPr/>
          <p:nvPr/>
        </p:nvSpPr>
        <p:spPr>
          <a:xfrm rot="688803">
            <a:off x="6310545" y="3437808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blačić za govor: ovalni 23">
            <a:extLst>
              <a:ext uri="{FF2B5EF4-FFF2-40B4-BE49-F238E27FC236}">
                <a16:creationId xmlns:a16="http://schemas.microsoft.com/office/drawing/2014/main" id="{935BF256-CA3D-A6D1-9E43-E0B39483BB8F}"/>
              </a:ext>
            </a:extLst>
          </p:cNvPr>
          <p:cNvSpPr/>
          <p:nvPr/>
        </p:nvSpPr>
        <p:spPr>
          <a:xfrm rot="20715660">
            <a:off x="3867834" y="3668036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blačić za govor: ovalni 24">
            <a:extLst>
              <a:ext uri="{FF2B5EF4-FFF2-40B4-BE49-F238E27FC236}">
                <a16:creationId xmlns:a16="http://schemas.microsoft.com/office/drawing/2014/main" id="{B4A678C9-0B8B-D8C4-7DEC-685D90C9EF48}"/>
              </a:ext>
            </a:extLst>
          </p:cNvPr>
          <p:cNvSpPr/>
          <p:nvPr/>
        </p:nvSpPr>
        <p:spPr>
          <a:xfrm rot="688803">
            <a:off x="7126548" y="4302725"/>
            <a:ext cx="107793" cy="109680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blačić za govor: ovalni 25">
            <a:extLst>
              <a:ext uri="{FF2B5EF4-FFF2-40B4-BE49-F238E27FC236}">
                <a16:creationId xmlns:a16="http://schemas.microsoft.com/office/drawing/2014/main" id="{EA1F04B1-AFB1-BD83-4BEF-826F562C7CD2}"/>
              </a:ext>
            </a:extLst>
          </p:cNvPr>
          <p:cNvSpPr/>
          <p:nvPr/>
        </p:nvSpPr>
        <p:spPr>
          <a:xfrm rot="688803">
            <a:off x="8248035" y="3613731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blačić za govor: ovalni 26">
            <a:extLst>
              <a:ext uri="{FF2B5EF4-FFF2-40B4-BE49-F238E27FC236}">
                <a16:creationId xmlns:a16="http://schemas.microsoft.com/office/drawing/2014/main" id="{1F0038CB-7B94-451E-EDEE-B6037309AE49}"/>
              </a:ext>
            </a:extLst>
          </p:cNvPr>
          <p:cNvSpPr/>
          <p:nvPr/>
        </p:nvSpPr>
        <p:spPr>
          <a:xfrm rot="688803">
            <a:off x="8395197" y="3559426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blačić za govor: ovalni 27">
            <a:extLst>
              <a:ext uri="{FF2B5EF4-FFF2-40B4-BE49-F238E27FC236}">
                <a16:creationId xmlns:a16="http://schemas.microsoft.com/office/drawing/2014/main" id="{57246A3E-2EF9-940D-80AB-E055A7FC1B65}"/>
              </a:ext>
            </a:extLst>
          </p:cNvPr>
          <p:cNvSpPr/>
          <p:nvPr/>
        </p:nvSpPr>
        <p:spPr>
          <a:xfrm rot="688803">
            <a:off x="7301764" y="4556233"/>
            <a:ext cx="97654" cy="90996"/>
          </a:xfrm>
          <a:prstGeom prst="wedgeEllipseCallout">
            <a:avLst>
              <a:gd name="adj1" fmla="val -29924"/>
              <a:gd name="adj2" fmla="val 8201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5EA6F069-AC50-00F7-8867-25E16339F9B1}"/>
              </a:ext>
            </a:extLst>
          </p:cNvPr>
          <p:cNvSpPr txBox="1"/>
          <p:nvPr/>
        </p:nvSpPr>
        <p:spPr>
          <a:xfrm>
            <a:off x="1136342" y="443883"/>
            <a:ext cx="917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Karta područja korisnika projekta </a:t>
            </a:r>
            <a:r>
              <a:rPr lang="hr-HR"/>
              <a:t>Zaželi – želim više</a:t>
            </a:r>
          </a:p>
        </p:txBody>
      </p:sp>
    </p:spTree>
    <p:extLst>
      <p:ext uri="{BB962C8B-B14F-4D97-AF65-F5344CB8AC3E}">
        <p14:creationId xmlns:p14="http://schemas.microsoft.com/office/powerpoint/2010/main" val="94823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E92D233-DE20-495C-2BE0-56C31EAC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355014"/>
            <a:ext cx="3075333" cy="4028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400A693-9BD9-E636-69FF-A4C0BB094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59" y="539418"/>
            <a:ext cx="2927541" cy="390338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CCD9265-FAE1-1B59-A9B2-BEF5D7D70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73" y="1062077"/>
            <a:ext cx="3101837" cy="413578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313FD1D-6669-DA75-7933-B4CBB9F44F25}"/>
              </a:ext>
            </a:extLst>
          </p:cNvPr>
          <p:cNvSpPr txBox="1"/>
          <p:nvPr/>
        </p:nvSpPr>
        <p:spPr>
          <a:xfrm>
            <a:off x="1377863" y="350891"/>
            <a:ext cx="806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       Slike podjele paketa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50EA60-5BFA-DF01-E196-577E32715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5" y="2896088"/>
            <a:ext cx="2971434" cy="39619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918A3C0-99D9-24AA-B778-A8CAD5A49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10" y="3311090"/>
            <a:ext cx="2660183" cy="35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7575E7E-68AC-C372-FB9B-446704F19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1750" cy="3429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075BC32-23D2-CF5D-AE06-8678B1280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31" y="0"/>
            <a:ext cx="2798328" cy="44389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3FBA63A-0F9F-509F-4491-34CDC2838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2" y="0"/>
            <a:ext cx="3220278" cy="429370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D119FA3-8895-3B0A-5FE2-3AADE3317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21" y="3015233"/>
            <a:ext cx="2882075" cy="38427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033228C-8E16-1423-5BEF-6AD7A8AB5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81" y="3169085"/>
            <a:ext cx="2771897" cy="3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D9A37B5-0D63-49CB-DD2A-78DEB91A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7" y="475989"/>
            <a:ext cx="2663608" cy="355147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88CCDF-3C7F-351C-7E1C-203D5AE27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05" y="2271039"/>
            <a:ext cx="3440221" cy="45869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E9C28F4-49B8-01C3-CAC8-9C2210A04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66" y="335245"/>
            <a:ext cx="2874723" cy="383296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0A20759-5514-B4B5-C3F5-AC36BC74E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28" y="2429526"/>
            <a:ext cx="3306872" cy="44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3704</TotalTime>
  <Words>587</Words>
  <Application>Microsoft Office PowerPoint</Application>
  <PresentationFormat>Široki zaslon</PresentationFormat>
  <Paragraphs>30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Isječak</vt:lpstr>
      <vt:lpstr>PowerPoint prezentacija</vt:lpstr>
      <vt:lpstr>Partneri projekta</vt:lpstr>
      <vt:lpstr>SVRHA PROJEKTA</vt:lpstr>
      <vt:lpstr>PowerPoint prezentacija</vt:lpstr>
      <vt:lpstr>Rad sa korisnicima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Zaželi – želim više</dc:title>
  <dc:creator>crvenikrizdvor@outlook.com</dc:creator>
  <cp:lastModifiedBy>crvenikrizdvor@outlook.com</cp:lastModifiedBy>
  <cp:revision>55</cp:revision>
  <dcterms:created xsi:type="dcterms:W3CDTF">2023-03-10T07:04:59Z</dcterms:created>
  <dcterms:modified xsi:type="dcterms:W3CDTF">2023-05-03T05:38:34Z</dcterms:modified>
</cp:coreProperties>
</file>