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5"/>
  </p:notesMasterIdLst>
  <p:sldIdLst>
    <p:sldId id="256" r:id="rId2"/>
    <p:sldId id="257" r:id="rId3"/>
    <p:sldId id="259" r:id="rId4"/>
    <p:sldId id="258" r:id="rId5"/>
    <p:sldId id="279" r:id="rId6"/>
    <p:sldId id="264" r:id="rId7"/>
    <p:sldId id="274" r:id="rId8"/>
    <p:sldId id="285" r:id="rId9"/>
    <p:sldId id="286" r:id="rId10"/>
    <p:sldId id="287" r:id="rId11"/>
    <p:sldId id="288" r:id="rId12"/>
    <p:sldId id="291" r:id="rId13"/>
    <p:sldId id="294" r:id="rId14"/>
    <p:sldId id="266" r:id="rId15"/>
    <p:sldId id="284" r:id="rId16"/>
    <p:sldId id="303" r:id="rId17"/>
    <p:sldId id="283" r:id="rId18"/>
    <p:sldId id="281" r:id="rId19"/>
    <p:sldId id="276" r:id="rId20"/>
    <p:sldId id="263" r:id="rId21"/>
    <p:sldId id="282" r:id="rId22"/>
    <p:sldId id="270" r:id="rId23"/>
    <p:sldId id="278" r:id="rId24"/>
  </p:sldIdLst>
  <p:sldSz cx="9144000" cy="6858000" type="screen4x3"/>
  <p:notesSz cx="9926638" cy="679767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A4B4"/>
    <a:srgbClr val="FF3300"/>
    <a:srgbClr val="FB9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71" autoAdjust="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372" y="114"/>
      </p:cViewPr>
      <p:guideLst>
        <p:guide orient="horz" pos="3127"/>
        <p:guide orient="horz" pos="2141"/>
        <p:guide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81724-5EE9-4188-A845-3CD69249F914}" type="datetimeFigureOut">
              <a:rPr lang="hr-HR" smtClean="0"/>
              <a:t>8.12.2016.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9D76E-F378-4DCF-A441-34FD4D091E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0036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800" b="1" dirty="0" smtClean="0"/>
              <a:t>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9D76E-F378-4DCF-A441-34FD4D091E11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5058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9D76E-F378-4DCF-A441-34FD4D091E11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1741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9D76E-F378-4DCF-A441-34FD4D091E11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9808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9D76E-F378-4DCF-A441-34FD4D091E11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3985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9D76E-F378-4DCF-A441-34FD4D091E11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1440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>
          <a:xfrm>
            <a:off x="1362919" y="3233219"/>
            <a:ext cx="7941310" cy="3058954"/>
          </a:xfrm>
        </p:spPr>
        <p:txBody>
          <a:bodyPr/>
          <a:lstStyle/>
          <a:p>
            <a:endParaRPr lang="hr-HR" sz="28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9D76E-F378-4DCF-A441-34FD4D091E11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9438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2000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9D76E-F378-4DCF-A441-34FD4D091E11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5210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2400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9D76E-F378-4DCF-A441-34FD4D091E11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668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3200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9D76E-F378-4DCF-A441-34FD4D091E11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97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9D76E-F378-4DCF-A441-34FD4D091E11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637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9D76E-F378-4DCF-A441-34FD4D091E11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913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>
          <a:xfrm>
            <a:off x="546884" y="3349528"/>
            <a:ext cx="8622563" cy="2810696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9D76E-F378-4DCF-A441-34FD4D091E11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3678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9D76E-F378-4DCF-A441-34FD4D091E11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1886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9D76E-F378-4DCF-A441-34FD4D091E11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8220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9D76E-F378-4DCF-A441-34FD4D091E11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6871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9D76E-F378-4DCF-A441-34FD4D091E11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8575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>
          <a:xfrm>
            <a:off x="757190" y="3250906"/>
            <a:ext cx="7941310" cy="3058954"/>
          </a:xfrm>
        </p:spPr>
        <p:txBody>
          <a:bodyPr/>
          <a:lstStyle/>
          <a:p>
            <a:endParaRPr lang="hr-HR" sz="2000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9D76E-F378-4DCF-A441-34FD4D091E11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2054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>
          <a:xfrm>
            <a:off x="138782" y="3228896"/>
            <a:ext cx="9787855" cy="3482309"/>
          </a:xfrm>
        </p:spPr>
        <p:txBody>
          <a:bodyPr/>
          <a:lstStyle/>
          <a:p>
            <a:endParaRPr lang="hr-HR" sz="1400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9D76E-F378-4DCF-A441-34FD4D091E11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92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9D76E-F378-4DCF-A441-34FD4D091E11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9560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20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9D76E-F378-4DCF-A441-34FD4D091E11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8860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2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9D76E-F378-4DCF-A441-34FD4D091E11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2652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9D76E-F378-4DCF-A441-34FD4D091E11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0720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9D76E-F378-4DCF-A441-34FD4D091E11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803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418D4D1-38C9-4248-A1AE-AD3F58185D42}" type="datetimeFigureOut">
              <a:rPr lang="hr-HR" smtClean="0"/>
              <a:t>8.12.2016.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EBA0F2B-B55B-4F20-BBBD-90B6B7703EA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D4D1-38C9-4248-A1AE-AD3F58185D42}" type="datetimeFigureOut">
              <a:rPr lang="hr-HR" smtClean="0"/>
              <a:t>8.12.2016.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0F2B-B55B-4F20-BBBD-90B6B7703EA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D4D1-38C9-4248-A1AE-AD3F58185D42}" type="datetimeFigureOut">
              <a:rPr lang="hr-HR" smtClean="0"/>
              <a:t>8.12.2016.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0F2B-B55B-4F20-BBBD-90B6B7703EA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418D4D1-38C9-4248-A1AE-AD3F58185D42}" type="datetimeFigureOut">
              <a:rPr lang="hr-HR" smtClean="0"/>
              <a:t>8.12.2016.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0F2B-B55B-4F20-BBBD-90B6B7703EA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418D4D1-38C9-4248-A1AE-AD3F58185D42}" type="datetimeFigureOut">
              <a:rPr lang="hr-HR" smtClean="0"/>
              <a:t>8.12.2016.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EBA0F2B-B55B-4F20-BBBD-90B6B7703EA5}" type="slidenum">
              <a:rPr lang="hr-HR" smtClean="0"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418D4D1-38C9-4248-A1AE-AD3F58185D42}" type="datetimeFigureOut">
              <a:rPr lang="hr-HR" smtClean="0"/>
              <a:t>8.12.2016.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EBA0F2B-B55B-4F20-BBBD-90B6B7703EA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418D4D1-38C9-4248-A1AE-AD3F58185D42}" type="datetimeFigureOut">
              <a:rPr lang="hr-HR" smtClean="0"/>
              <a:t>8.12.2016.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EBA0F2B-B55B-4F20-BBBD-90B6B7703EA5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D4D1-38C9-4248-A1AE-AD3F58185D42}" type="datetimeFigureOut">
              <a:rPr lang="hr-HR" smtClean="0"/>
              <a:t>8.12.2016.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0F2B-B55B-4F20-BBBD-90B6B7703EA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418D4D1-38C9-4248-A1AE-AD3F58185D42}" type="datetimeFigureOut">
              <a:rPr lang="hr-HR" smtClean="0"/>
              <a:t>8.12.2016.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EBA0F2B-B55B-4F20-BBBD-90B6B7703EA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418D4D1-38C9-4248-A1AE-AD3F58185D42}" type="datetimeFigureOut">
              <a:rPr lang="hr-HR" smtClean="0"/>
              <a:t>8.12.2016.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EBA0F2B-B55B-4F20-BBBD-90B6B7703EA5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418D4D1-38C9-4248-A1AE-AD3F58185D42}" type="datetimeFigureOut">
              <a:rPr lang="hr-HR" smtClean="0"/>
              <a:t>8.12.2016.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EBA0F2B-B55B-4F20-BBBD-90B6B7703EA5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418D4D1-38C9-4248-A1AE-AD3F58185D42}" type="datetimeFigureOut">
              <a:rPr lang="hr-HR" smtClean="0"/>
              <a:t>8.12.2016.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EBA0F2B-B55B-4F20-BBBD-90B6B7703EA5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2536" y="1556792"/>
            <a:ext cx="8604448" cy="2301240"/>
          </a:xfrm>
        </p:spPr>
        <p:txBody>
          <a:bodyPr>
            <a:normAutofit/>
          </a:bodyPr>
          <a:lstStyle/>
          <a:p>
            <a:pPr algn="ctr"/>
            <a:r>
              <a:rPr lang="hr-HR" sz="4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REZULTATI DRUŠTVENO KORISNOG RADA U OPĆINI DVOR U 2016. GODINI</a:t>
            </a:r>
            <a:endParaRPr lang="hr-HR" sz="4200" b="1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9952" y="4595110"/>
            <a:ext cx="4716524" cy="1054968"/>
          </a:xfrm>
        </p:spPr>
        <p:txBody>
          <a:bodyPr>
            <a:noAutofit/>
          </a:bodyPr>
          <a:lstStyle/>
          <a:p>
            <a:pPr algn="ctr"/>
            <a:r>
              <a:rPr lang="hr-HR" sz="2400" b="1" dirty="0" smtClean="0">
                <a:solidFill>
                  <a:schemeClr val="tx1"/>
                </a:solidFill>
                <a:latin typeface="+mj-lt"/>
              </a:rPr>
              <a:t>Koordinatorica: Maja Ljubišić</a:t>
            </a:r>
          </a:p>
          <a:p>
            <a:pPr algn="ctr"/>
            <a:r>
              <a:rPr lang="hr-HR" sz="2400" b="1" dirty="0" smtClean="0">
                <a:solidFill>
                  <a:schemeClr val="tx1"/>
                </a:solidFill>
                <a:latin typeface="+mj-lt"/>
              </a:rPr>
              <a:t>Koordinator: Željko Sumonja</a:t>
            </a:r>
            <a:endParaRPr lang="hr-HR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59632" y="5992852"/>
            <a:ext cx="626469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b="1" dirty="0" smtClean="0">
                <a:solidFill>
                  <a:schemeClr val="tx1"/>
                </a:solidFill>
                <a:latin typeface="+mj-lt"/>
              </a:rPr>
              <a:t>Dvor, 29.11.2016.</a:t>
            </a:r>
            <a:endParaRPr lang="hr-HR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27584" y="332656"/>
            <a:ext cx="6984776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400" b="1" dirty="0" smtClean="0">
                <a:solidFill>
                  <a:schemeClr val="tx1"/>
                </a:solidFill>
              </a:rPr>
              <a:t>Centar za socijalnu skrb Hrvatska Kostajnica</a:t>
            </a:r>
          </a:p>
          <a:p>
            <a:r>
              <a:rPr lang="hr-HR" sz="3400" b="1" dirty="0" smtClean="0">
                <a:solidFill>
                  <a:schemeClr val="tx1"/>
                </a:solidFill>
              </a:rPr>
              <a:t>Podružnica Dvor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8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496" y="-243408"/>
            <a:ext cx="8363272" cy="1399032"/>
          </a:xfrm>
        </p:spPr>
        <p:txBody>
          <a:bodyPr>
            <a:normAutofit/>
          </a:bodyPr>
          <a:lstStyle/>
          <a:p>
            <a:pPr marL="1056132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sz="3000" b="1" dirty="0" smtClean="0">
                <a:ln w="0"/>
                <a:solidFill>
                  <a:schemeClr val="tx1"/>
                </a:solidFill>
                <a:effectLst/>
              </a:rPr>
              <a:t>Rezultati postignuti radnim akcijama</a:t>
            </a:r>
            <a:endParaRPr lang="hr-HR" sz="3000" b="1" dirty="0">
              <a:ln w="0"/>
              <a:solidFill>
                <a:schemeClr val="tx1"/>
              </a:solidFill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72000"/>
          </a:xfrm>
        </p:spPr>
        <p:txBody>
          <a:bodyPr>
            <a:normAutofit/>
          </a:bodyPr>
          <a:lstStyle/>
          <a:p>
            <a:pPr>
              <a:buSzPct val="100000"/>
              <a:buFont typeface="Courier New" panose="02070309020205020404" pitchFamily="49" charset="0"/>
              <a:buChar char="o"/>
            </a:pPr>
            <a:r>
              <a:rPr lang="hr-HR" sz="2000" b="1" dirty="0" smtClean="0"/>
              <a:t>Čišćenje i uređenje  dvorišta kod stare srednje škole</a:t>
            </a:r>
            <a:endParaRPr lang="hr-HR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3206"/>
            <a:ext cx="4176464" cy="257583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89040"/>
            <a:ext cx="4283968" cy="283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3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496" y="0"/>
            <a:ext cx="8229600" cy="874438"/>
          </a:xfrm>
        </p:spPr>
        <p:txBody>
          <a:bodyPr>
            <a:normAutofit/>
          </a:bodyPr>
          <a:lstStyle/>
          <a:p>
            <a:pPr marL="1056132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sz="3000" b="1" dirty="0" smtClean="0">
                <a:ln w="0"/>
                <a:solidFill>
                  <a:schemeClr val="tx1"/>
                </a:solidFill>
                <a:effectLst/>
              </a:rPr>
              <a:t>Rezultati postignuti radnim akcijama</a:t>
            </a:r>
            <a:endParaRPr lang="hr-HR" sz="3000" b="1" dirty="0">
              <a:ln w="0"/>
              <a:solidFill>
                <a:schemeClr val="tx1"/>
              </a:solidFill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2112"/>
          </a:xfrm>
        </p:spPr>
        <p:txBody>
          <a:bodyPr>
            <a:normAutofit/>
          </a:bodyPr>
          <a:lstStyle/>
          <a:p>
            <a:pPr>
              <a:buSzPct val="100000"/>
              <a:buFont typeface="Courier New" panose="02070309020205020404" pitchFamily="49" charset="0"/>
              <a:buChar char="o"/>
            </a:pPr>
            <a:r>
              <a:rPr lang="hr-HR" sz="1800" b="1" dirty="0" smtClean="0"/>
              <a:t>Štihanje zemlje i </a:t>
            </a:r>
            <a:r>
              <a:rPr lang="hr-HR" sz="1800" b="1" dirty="0"/>
              <a:t>s</a:t>
            </a:r>
            <a:r>
              <a:rPr lang="hr-HR" sz="1800" b="1" dirty="0" smtClean="0"/>
              <a:t>adnja cvijeća  na kružnom toku i kod spomenika </a:t>
            </a:r>
            <a:endParaRPr lang="hr-HR" sz="1800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34050"/>
            <a:ext cx="4104456" cy="257101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77072"/>
            <a:ext cx="4547997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59" y="14198"/>
            <a:ext cx="8157592" cy="692696"/>
          </a:xfrm>
        </p:spPr>
        <p:txBody>
          <a:bodyPr>
            <a:normAutofit/>
          </a:bodyPr>
          <a:lstStyle/>
          <a:p>
            <a:pPr marL="941832" indent="-457200" algn="ctr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sz="3000" b="1" dirty="0" smtClean="0">
                <a:ln w="0"/>
                <a:solidFill>
                  <a:schemeClr val="tx1"/>
                </a:solidFill>
                <a:effectLst/>
              </a:rPr>
              <a:t>Rezultati postignuti radnim akcijama</a:t>
            </a:r>
            <a:endParaRPr lang="hr-HR" sz="3000" b="1" dirty="0">
              <a:ln w="0"/>
              <a:solidFill>
                <a:schemeClr val="tx1"/>
              </a:solidFill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72000"/>
          </a:xfrm>
        </p:spPr>
        <p:txBody>
          <a:bodyPr>
            <a:normAutofit/>
          </a:bodyPr>
          <a:lstStyle/>
          <a:p>
            <a:pPr>
              <a:buSzPct val="100000"/>
              <a:buFont typeface="Courier New" panose="02070309020205020404" pitchFamily="49" charset="0"/>
              <a:buChar char="o"/>
            </a:pPr>
            <a:r>
              <a:rPr lang="hr-HR" sz="1800" b="1" dirty="0" smtClean="0"/>
              <a:t>ŠNK Podovi Dvor – postavljanje novih kućica za igrače i uređenje dvorišta</a:t>
            </a:r>
            <a:endParaRPr lang="hr-HR" sz="1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933056"/>
            <a:ext cx="4248472" cy="266691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6" y="1364026"/>
            <a:ext cx="4230126" cy="249702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55" y="1364026"/>
            <a:ext cx="4187957" cy="24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6490"/>
            <a:ext cx="8229600" cy="1399032"/>
          </a:xfrm>
        </p:spPr>
        <p:txBody>
          <a:bodyPr>
            <a:normAutofit/>
          </a:bodyPr>
          <a:lstStyle/>
          <a:p>
            <a:pPr marL="1056132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sz="3000" b="1" dirty="0" smtClean="0">
                <a:ln w="0"/>
                <a:solidFill>
                  <a:schemeClr val="tx1"/>
                </a:solidFill>
                <a:effectLst/>
              </a:rPr>
              <a:t>Rezultati postignuti radnim akcijama</a:t>
            </a:r>
            <a:endParaRPr lang="hr-HR" sz="3000" b="1" dirty="0">
              <a:ln w="0"/>
              <a:solidFill>
                <a:schemeClr val="tx1"/>
              </a:solidFill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1124744"/>
            <a:ext cx="8229600" cy="4572000"/>
          </a:xfrm>
        </p:spPr>
        <p:txBody>
          <a:bodyPr/>
          <a:lstStyle/>
          <a:p>
            <a:pPr>
              <a:buSzPct val="100000"/>
              <a:buFont typeface="Courier New" panose="02070309020205020404" pitchFamily="49" charset="0"/>
              <a:buChar char="o"/>
            </a:pPr>
            <a:r>
              <a:rPr lang="hr-HR" sz="1800" b="1" dirty="0" smtClean="0"/>
              <a:t>Krčenje šiblja, kupina i grabljenje istog u staroj tvornici ŠIP</a:t>
            </a:r>
          </a:p>
          <a:p>
            <a:pPr marL="64008" indent="0">
              <a:buNone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77072"/>
            <a:ext cx="4316422" cy="258468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435678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0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927976" cy="1399032"/>
          </a:xfrm>
        </p:spPr>
        <p:txBody>
          <a:bodyPr>
            <a:normAutofit/>
          </a:bodyPr>
          <a:lstStyle/>
          <a:p>
            <a:pPr marL="0"/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4. </a:t>
            </a:r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Nivo</a:t>
            </a:r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zadovoljstva korisnika </a:t>
            </a:r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programa-različite</a:t>
            </a:r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perspektive</a:t>
            </a:r>
            <a:endParaRPr lang="hr-H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hr-HR" sz="3200" b="1" dirty="0" smtClean="0"/>
              <a:t>Iz perspektive korisnika ZMN-a</a:t>
            </a:r>
          </a:p>
          <a:p>
            <a:pPr marL="64008" indent="0">
              <a:buNone/>
            </a:pPr>
            <a:endParaRPr lang="hr-HR" b="1"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2400" b="1" dirty="0" smtClean="0"/>
              <a:t>75% ispitanika bilo je u potpunosti spremno uključiti se u DKR-a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2400" b="1" dirty="0" smtClean="0"/>
              <a:t>85% ispitanika u potpunosti je zadovoljno suradnjom  s koordinatorima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2400" b="1" dirty="0" smtClean="0"/>
              <a:t>75% ispitanika u potpunosti je osjećalo da doprinosi svojoj zajednici 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2400" b="1" dirty="0" smtClean="0"/>
              <a:t>75% ispitanika voljno je i dalje sudjelovati u DKR-a</a:t>
            </a:r>
          </a:p>
        </p:txBody>
      </p:sp>
    </p:spTree>
    <p:extLst>
      <p:ext uri="{BB962C8B-B14F-4D97-AF65-F5344CB8AC3E}">
        <p14:creationId xmlns:p14="http://schemas.microsoft.com/office/powerpoint/2010/main" val="29329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7" y="332656"/>
            <a:ext cx="8892480" cy="1399032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4. Nivo zadovoljstva korisnika programa-različite perspektive</a:t>
            </a:r>
            <a:endParaRPr lang="hr-HR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hr-HR" sz="4100" b="1" dirty="0" smtClean="0"/>
              <a:t>Iz perspektive korisnika ZMN-a</a:t>
            </a:r>
          </a:p>
          <a:p>
            <a:pPr marL="64008" indent="0">
              <a:buNone/>
            </a:pPr>
            <a:endParaRPr lang="hr-HR" b="1" dirty="0" smtClean="0"/>
          </a:p>
          <a:p>
            <a:pPr marL="64008" indent="0">
              <a:buNone/>
            </a:pPr>
            <a:r>
              <a:rPr lang="hr-HR" sz="3100" b="1" dirty="0" smtClean="0"/>
              <a:t>Prijedlozi i komentari o unaprijeđenju samog programa DKR-a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3100" b="1" dirty="0" smtClean="0"/>
              <a:t>„Može se steći radno iskustvo.”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3100" b="1" dirty="0" smtClean="0"/>
              <a:t>„Neka se što više radi, to je dobro za sve.”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3100" b="1" dirty="0" smtClean="0"/>
              <a:t>„Da nam se obezbijedi radni materijal, odjeća, obuća, rukavice i vreće za smeće.”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3100" b="1" dirty="0" smtClean="0"/>
              <a:t>„Da se dolazi po tablice jer nama to predstavlja problem zbog prijevoza.”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3100" b="1" dirty="0" smtClean="0"/>
              <a:t>„Što više pomagati drugima kojima je pomoć neophodna.”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3100" b="1" dirty="0" smtClean="0"/>
              <a:t>„Da budem nagrađen.”</a:t>
            </a:r>
          </a:p>
          <a:p>
            <a:pPr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3724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4" y="116632"/>
            <a:ext cx="9289031" cy="1800200"/>
          </a:xfrm>
        </p:spPr>
        <p:txBody>
          <a:bodyPr>
            <a:noAutofit/>
          </a:bodyPr>
          <a:lstStyle/>
          <a:p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4.</a:t>
            </a:r>
            <a:r>
              <a:rPr lang="hr-H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Nivo zadovoljstva korisnika programa-različite perspektive</a:t>
            </a:r>
            <a:endParaRPr lang="hr-HR" b="1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hr-HR" sz="3200" b="1" dirty="0" smtClean="0"/>
              <a:t>Iz perspektive primatelja DKR-a</a:t>
            </a:r>
          </a:p>
          <a:p>
            <a:pPr marL="64008" indent="0">
              <a:buNone/>
            </a:pPr>
            <a:endParaRPr lang="hr-HR" b="1"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2400" b="1" dirty="0" smtClean="0"/>
              <a:t>90% ispitanika iskazuje izrazito uspješnu suradnju s koordinatorima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2400" b="1" dirty="0" smtClean="0"/>
              <a:t>80% ispitanika iskazuje izrazito uspješnu suradnju s korisnicima ZMN-a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2400" b="1" dirty="0" smtClean="0"/>
              <a:t>100% ispitanika voljno je i dalje sudjelovati u DKR-a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2400" b="1" dirty="0" smtClean="0"/>
              <a:t>60% ispitanika u potpunosti se slaže da je DKR –a koristan za širu društvenu zajednicu. </a:t>
            </a:r>
          </a:p>
          <a:p>
            <a:pPr marL="64008" indent="0">
              <a:buNone/>
            </a:pPr>
            <a:endParaRPr lang="hr-HR" b="1" dirty="0"/>
          </a:p>
          <a:p>
            <a:pPr>
              <a:buFont typeface="Wingdings" panose="05000000000000000000" pitchFamily="2" charset="2"/>
              <a:buChar char="ü"/>
            </a:pP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0844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0" y="260648"/>
            <a:ext cx="9001000" cy="1399032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4.</a:t>
            </a:r>
            <a:r>
              <a:rPr lang="hr-H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r-HR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Nivo zadovoljstva korisnika programa-različite perspektive</a:t>
            </a:r>
            <a:endParaRPr lang="hr-H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4008" indent="0">
              <a:buNone/>
            </a:pPr>
            <a:r>
              <a:rPr lang="hr-HR" sz="3500" b="1" dirty="0" smtClean="0"/>
              <a:t>Iz perspektive primatelja DKR -a</a:t>
            </a:r>
          </a:p>
          <a:p>
            <a:pPr marL="64008" indent="0">
              <a:buNone/>
            </a:pPr>
            <a:endParaRPr lang="hr-HR" b="1" dirty="0" smtClean="0"/>
          </a:p>
          <a:p>
            <a:pPr marL="64008" indent="0">
              <a:buNone/>
            </a:pPr>
            <a:r>
              <a:rPr lang="hr-HR" sz="2600" b="1" dirty="0"/>
              <a:t>P</a:t>
            </a:r>
            <a:r>
              <a:rPr lang="hr-HR" sz="2600" b="1" dirty="0" smtClean="0"/>
              <a:t>rijedlozi i komentari o unaprijeđenju samog programa DKR -a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2600" b="1" dirty="0" smtClean="0"/>
              <a:t>„Neka nas više obilaze, ostalo je sve super.”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2600" b="1" dirty="0" smtClean="0"/>
              <a:t>„Što više radnih akcija.”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2600" b="1" dirty="0" smtClean="0"/>
              <a:t>„Bilo bi mi žao da obustave jer sam sama.”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2600" b="1" dirty="0" smtClean="0"/>
              <a:t>„Nama starima je dobro kad netko dođe, makar i da popriča s nama, to nam puno znači.”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2600" b="1" dirty="0" smtClean="0"/>
              <a:t>„Da više koordinatori izlaze u kontrole.”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2600" b="1" dirty="0" smtClean="0"/>
              <a:t>„Da im se obezbjedi radna odjeća i alat i topli obrok.”</a:t>
            </a:r>
          </a:p>
          <a:p>
            <a:pPr>
              <a:buFontTx/>
              <a:buChar char="-"/>
            </a:pPr>
            <a:endParaRPr lang="hr-HR" b="1" dirty="0" smtClean="0"/>
          </a:p>
          <a:p>
            <a:pPr>
              <a:buFont typeface="Wingdings" panose="05000000000000000000" pitchFamily="2" charset="2"/>
              <a:buChar char="ü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77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505056" cy="1505322"/>
          </a:xfrm>
        </p:spPr>
        <p:txBody>
          <a:bodyPr anchor="t">
            <a:noAutofit/>
          </a:bodyPr>
          <a:lstStyle/>
          <a:p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4. Nivo zadovoljstva korisnika programa-različite perspektive</a:t>
            </a:r>
            <a:endParaRPr lang="hr-HR" b="1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hr-HR" sz="3200" b="1" dirty="0" smtClean="0"/>
              <a:t>Iz perspektive koordinatora DKR-a</a:t>
            </a:r>
          </a:p>
          <a:p>
            <a:pPr marL="64008" indent="0">
              <a:buNone/>
            </a:pPr>
            <a:endParaRPr lang="hr-HR" b="1" dirty="0" smtClean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2400" b="1" dirty="0" smtClean="0"/>
              <a:t>Ostvarena suradnja s JLS, drugim organizacijama i ustanovama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2400" b="1" dirty="0" smtClean="0"/>
              <a:t>Uspješna komunikacija s korisnicima ZMN-a i primateljima DKR-a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2400" b="1" dirty="0" smtClean="0"/>
              <a:t>Nova znanja i vještine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2400" b="1" dirty="0" smtClean="0"/>
              <a:t>Nova poznanstva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2400" b="1" dirty="0" smtClean="0"/>
              <a:t>Novo radno iskustvo korisno i za daljnje zapošljavanje.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4774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5. Sažetak/Pitanja</a:t>
            </a:r>
            <a:endParaRPr lang="hr-HR" b="1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2800" b="1" dirty="0" smtClean="0"/>
              <a:t>Iskustva korisnika ZMN-a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2800" b="1" dirty="0" smtClean="0"/>
              <a:t>Iskustva suradnika u programu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2800" b="1" dirty="0" smtClean="0"/>
              <a:t>Ostala pitanja sudionika prezentacije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2685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Sadržaj:</a:t>
            </a:r>
            <a:endParaRPr lang="hr-HR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4216"/>
            <a:ext cx="7467600" cy="4781128"/>
          </a:xfrm>
        </p:spPr>
        <p:txBody>
          <a:bodyPr/>
          <a:lstStyle/>
          <a:p>
            <a:pPr marL="550926" indent="-514350">
              <a:buFont typeface="+mj-lt"/>
              <a:buAutoNum type="arabicPeriod"/>
            </a:pPr>
            <a:r>
              <a:rPr lang="hr-HR" sz="2800" b="1" dirty="0" smtClean="0"/>
              <a:t>Uvod - Predstavljanje programa društveno korisnog rada</a:t>
            </a:r>
          </a:p>
          <a:p>
            <a:pPr marL="550926" indent="-514350">
              <a:buFont typeface="+mj-lt"/>
              <a:buAutoNum type="arabicPeriod"/>
            </a:pPr>
            <a:r>
              <a:rPr lang="hr-HR" sz="2800" b="1" dirty="0" smtClean="0"/>
              <a:t>Metodologija rada</a:t>
            </a:r>
          </a:p>
          <a:p>
            <a:pPr marL="550926" indent="-514350">
              <a:buFont typeface="+mj-lt"/>
              <a:buAutoNum type="arabicPeriod"/>
            </a:pPr>
            <a:r>
              <a:rPr lang="hr-HR" sz="2800" b="1" dirty="0" smtClean="0"/>
              <a:t>Rezultati društveno korisnog rada</a:t>
            </a:r>
          </a:p>
          <a:p>
            <a:pPr marL="550926" indent="-514350">
              <a:buFont typeface="+mj-lt"/>
              <a:buAutoNum type="arabicPeriod"/>
            </a:pPr>
            <a:r>
              <a:rPr lang="hr-HR" sz="2800" b="1" dirty="0" smtClean="0"/>
              <a:t>Nivo zadovoljstva korisnika programa – različite perspektive</a:t>
            </a:r>
          </a:p>
          <a:p>
            <a:pPr marL="550926" indent="-514350">
              <a:buFont typeface="+mj-lt"/>
              <a:buAutoNum type="arabicPeriod"/>
            </a:pPr>
            <a:r>
              <a:rPr lang="hr-HR" sz="2800" b="1" dirty="0" smtClean="0"/>
              <a:t>Sažetak/Pitanja</a:t>
            </a:r>
          </a:p>
          <a:p>
            <a:pPr marL="550926" indent="-514350">
              <a:buFont typeface="+mj-lt"/>
              <a:buAutoNum type="arabicPeriod"/>
            </a:pPr>
            <a:r>
              <a:rPr lang="hr-HR" sz="2800" b="1" dirty="0" smtClean="0"/>
              <a:t>Preporuke/Zaključci</a:t>
            </a:r>
          </a:p>
          <a:p>
            <a:pPr marL="36576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83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6. Preporuke: </a:t>
            </a:r>
            <a:endParaRPr lang="hr-HR" b="1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352928" cy="4788024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hr-HR" sz="2200" b="1" dirty="0" smtClean="0"/>
          </a:p>
          <a:p>
            <a:pPr marL="64008" indent="0" algn="just">
              <a:buNone/>
            </a:pPr>
            <a:r>
              <a:rPr lang="hr-HR" sz="2200" b="1" dirty="0" smtClean="0"/>
              <a:t>Poboljšati uvjete za korisnike ZMN-a koji odrađuju društveno koristan rad na način da im se osiguraju:</a:t>
            </a:r>
          </a:p>
          <a:p>
            <a:pPr algn="just">
              <a:buSzPct val="100000"/>
              <a:buFont typeface="Wingdings" panose="05000000000000000000" pitchFamily="2" charset="2"/>
              <a:buChar char="§"/>
            </a:pPr>
            <a:r>
              <a:rPr lang="hr-HR" sz="2200" b="1" dirty="0" smtClean="0"/>
              <a:t>Alati za rad i radna odjeća za radove na javnim površinama</a:t>
            </a:r>
          </a:p>
          <a:p>
            <a:pPr algn="just">
              <a:buSzPct val="100000"/>
              <a:buFont typeface="Wingdings" panose="05000000000000000000" pitchFamily="2" charset="2"/>
              <a:buChar char="§"/>
            </a:pPr>
            <a:r>
              <a:rPr lang="hr-HR" sz="2200" b="1" dirty="0" smtClean="0"/>
              <a:t>Sustav provjere u naseljima korisnika kod starijih i nemoćnih koji su primatelji društveno korisnog rada</a:t>
            </a:r>
          </a:p>
          <a:p>
            <a:pPr algn="just">
              <a:buSzPct val="100000"/>
              <a:buFont typeface="Wingdings" panose="05000000000000000000" pitchFamily="2" charset="2"/>
              <a:buChar char="§"/>
            </a:pPr>
            <a:r>
              <a:rPr lang="hr-HR" sz="2200" b="1" dirty="0" smtClean="0"/>
              <a:t>Konkretizirati opis poslova primatelja DKR-a</a:t>
            </a:r>
          </a:p>
          <a:p>
            <a:pPr algn="just">
              <a:buSzPct val="100000"/>
              <a:buFont typeface="Wingdings" panose="05000000000000000000" pitchFamily="2" charset="2"/>
              <a:buChar char="§"/>
            </a:pPr>
            <a:r>
              <a:rPr lang="hr-HR" sz="2200" b="1" dirty="0" smtClean="0"/>
              <a:t>Ostvariti suradnju s predsjednicima MO-a kako bi se pronašli poslovi za korisnike ZMN-a koji su udaljeni od mjesnog stanovništva i koji su prometno izolirani. </a:t>
            </a:r>
          </a:p>
          <a:p>
            <a:pPr marL="64008" indent="0">
              <a:buNone/>
            </a:pPr>
            <a:endParaRPr lang="hr-HR" sz="1600" dirty="0" smtClean="0"/>
          </a:p>
          <a:p>
            <a:pPr>
              <a:buFontTx/>
              <a:buChar char="-"/>
            </a:pPr>
            <a:endParaRPr lang="hr-HR" sz="1600" dirty="0" smtClean="0"/>
          </a:p>
          <a:p>
            <a:pPr>
              <a:buFontTx/>
              <a:buChar char="-"/>
            </a:pPr>
            <a:endParaRPr lang="hr-HR" sz="1600" dirty="0" smtClean="0"/>
          </a:p>
        </p:txBody>
      </p:sp>
    </p:spTree>
    <p:extLst>
      <p:ext uri="{BB962C8B-B14F-4D97-AF65-F5344CB8AC3E}">
        <p14:creationId xmlns:p14="http://schemas.microsoft.com/office/powerpoint/2010/main" val="62673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6. Zaključci:</a:t>
            </a:r>
            <a:endParaRPr lang="hr-HR" b="1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vi-VN" sz="2200" b="1" dirty="0"/>
          </a:p>
          <a:p>
            <a:pPr marL="64008" indent="0">
              <a:buNone/>
            </a:pPr>
            <a:r>
              <a:rPr lang="vi-VN" sz="2400" b="1" dirty="0"/>
              <a:t>Osigurati nastavak provođenja programa zbog</a:t>
            </a:r>
            <a:r>
              <a:rPr lang="vi-VN" sz="2400" b="1" dirty="0" smtClean="0"/>
              <a:t>:</a:t>
            </a:r>
            <a:endParaRPr lang="hr-HR" sz="2400" b="1" dirty="0" smtClean="0"/>
          </a:p>
          <a:p>
            <a:pPr marL="64008" indent="0">
              <a:buNone/>
            </a:pPr>
            <a:endParaRPr lang="vi-VN" sz="2200" b="1"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vi-VN" sz="2400" b="1" dirty="0"/>
              <a:t>Uspješnih rezultata 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vi-VN" sz="2400" b="1" dirty="0"/>
              <a:t>Zadovoljstva  zajednice  postigutog radnim akcijama 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vi-VN" sz="2400" b="1" dirty="0"/>
              <a:t>Uspješne suradnje s </a:t>
            </a:r>
            <a:r>
              <a:rPr lang="vi-VN" sz="2400" b="1" dirty="0" smtClean="0"/>
              <a:t>JLS</a:t>
            </a:r>
            <a:r>
              <a:rPr lang="hr-HR" sz="2400" b="1" dirty="0" smtClean="0"/>
              <a:t> </a:t>
            </a:r>
            <a:r>
              <a:rPr lang="vi-VN" sz="2400" b="1" dirty="0" smtClean="0"/>
              <a:t>i </a:t>
            </a:r>
            <a:r>
              <a:rPr lang="vi-VN" sz="2400" b="1" dirty="0"/>
              <a:t>drugim organizacijama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vi-VN" sz="2400" b="1" dirty="0"/>
              <a:t>Samih korisnika ZMN-a i primatelja </a:t>
            </a:r>
            <a:r>
              <a:rPr lang="vi-VN" sz="2400" b="1" dirty="0" smtClean="0"/>
              <a:t>DKR</a:t>
            </a:r>
            <a:r>
              <a:rPr lang="hr-HR" sz="2400" b="1" dirty="0" smtClean="0"/>
              <a:t>-a</a:t>
            </a:r>
            <a:endParaRPr lang="vi-VN" sz="2400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80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Zahvale</a:t>
            </a:r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endParaRPr lang="hr-H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hr-HR" sz="2400" b="1" dirty="0" smtClean="0"/>
              <a:t>Zahvaljujemo na suradnji: Općini Dvor, HZZ-e, Dječjem vrtiću „Sunce”, ŠNK-u Podovi Dvor, PPG-u Rujevac, Udruzi umirovljenika Općine Dvor, Općinskom društvu Crvenog križa Dvor, Osnovnoj školi Dvor, Knjižnici </a:t>
            </a:r>
            <a:r>
              <a:rPr lang="hr-HR" sz="2400" b="1" smtClean="0"/>
              <a:t>i čitaonici </a:t>
            </a:r>
            <a:r>
              <a:rPr lang="hr-HR" sz="2400" b="1" dirty="0" smtClean="0"/>
              <a:t>Dvor i Komunalcu Dvor, te se zahvaljujemo prisutnim uzvanicima na odazivu.  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18976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/>
              <a:t/>
            </a:r>
            <a:br>
              <a:rPr lang="hr-HR" sz="2400" dirty="0"/>
            </a:b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589640" cy="5904656"/>
          </a:xfrm>
        </p:spPr>
        <p:txBody>
          <a:bodyPr>
            <a:normAutofit fontScale="70000" lnSpcReduction="20000"/>
          </a:bodyPr>
          <a:lstStyle/>
          <a:p>
            <a:pPr marL="64008" indent="0" algn="ctr">
              <a:buNone/>
            </a:pPr>
            <a:endParaRPr lang="hr-HR" b="1" dirty="0" smtClean="0">
              <a:solidFill>
                <a:srgbClr val="0EA4B4"/>
              </a:solidFill>
            </a:endParaRPr>
          </a:p>
          <a:p>
            <a:pPr marL="64008" indent="0" algn="ctr">
              <a:buNone/>
            </a:pPr>
            <a:endParaRPr lang="hr-HR" b="1" dirty="0">
              <a:solidFill>
                <a:srgbClr val="0EA4B4"/>
              </a:solidFill>
            </a:endParaRPr>
          </a:p>
          <a:p>
            <a:pPr marL="64008" indent="0" algn="ctr">
              <a:buNone/>
            </a:pPr>
            <a:r>
              <a:rPr lang="hr-HR" sz="7000" b="1" dirty="0" smtClean="0">
                <a:solidFill>
                  <a:schemeClr val="accent1"/>
                </a:solidFill>
              </a:rPr>
              <a:t>ZAHVALJUJEMO  NA</a:t>
            </a:r>
          </a:p>
          <a:p>
            <a:pPr marL="64008" indent="0" algn="ctr">
              <a:buNone/>
            </a:pPr>
            <a:r>
              <a:rPr lang="hr-HR" sz="7000" b="1" dirty="0" smtClean="0">
                <a:solidFill>
                  <a:schemeClr val="accent1"/>
                </a:solidFill>
              </a:rPr>
              <a:t> PAŽNJI!</a:t>
            </a:r>
          </a:p>
          <a:p>
            <a:pPr marL="64008" indent="0" algn="ctr">
              <a:buNone/>
            </a:pPr>
            <a:endParaRPr lang="hr-HR" sz="5400" b="1" dirty="0">
              <a:solidFill>
                <a:srgbClr val="0EA4B4"/>
              </a:solidFill>
            </a:endParaRPr>
          </a:p>
          <a:p>
            <a:pPr marL="64008" indent="0" algn="ctr">
              <a:buNone/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pPr marL="64008" indent="0" algn="ctr">
              <a:buNone/>
            </a:pPr>
            <a:endParaRPr lang="hr-HR" dirty="0" smtClean="0"/>
          </a:p>
          <a:p>
            <a:pPr marL="64008" indent="0">
              <a:buNone/>
            </a:pPr>
            <a:r>
              <a:rPr lang="hr-HR" b="1" dirty="0" smtClean="0"/>
              <a:t>Centar za socijalnu skrb Hrvatska Kostajnica</a:t>
            </a:r>
          </a:p>
          <a:p>
            <a:pPr marL="64008" indent="0">
              <a:buNone/>
            </a:pPr>
            <a:r>
              <a:rPr lang="hr-HR" b="1" dirty="0" smtClean="0"/>
              <a:t>Podružnica Dvor</a:t>
            </a:r>
          </a:p>
          <a:p>
            <a:pPr marL="64008" indent="0">
              <a:buNone/>
            </a:pPr>
            <a:r>
              <a:rPr lang="hr-HR" b="1" dirty="0" smtClean="0"/>
              <a:t>Trg bana Josipa Jelačića 15</a:t>
            </a:r>
          </a:p>
          <a:p>
            <a:pPr marL="64008" indent="0">
              <a:buNone/>
            </a:pPr>
            <a:r>
              <a:rPr lang="hr-HR" b="1" dirty="0" smtClean="0"/>
              <a:t>44440 Dvor</a:t>
            </a:r>
            <a:endParaRPr lang="hr-HR" b="1" dirty="0"/>
          </a:p>
          <a:p>
            <a:pPr marL="64008" indent="0">
              <a:buNone/>
            </a:pPr>
            <a:r>
              <a:rPr lang="hr-HR" b="1" dirty="0" smtClean="0"/>
              <a:t>Web: http://www.czsshk.hr/</a:t>
            </a:r>
          </a:p>
          <a:p>
            <a:pPr marL="64008" indent="0">
              <a:buNone/>
            </a:pPr>
            <a:r>
              <a:rPr lang="hr-HR" b="1" dirty="0" smtClean="0"/>
              <a:t>Tel/fax: 044/871-130</a:t>
            </a:r>
          </a:p>
          <a:p>
            <a:pPr marL="64008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37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426170"/>
          </a:xfrm>
        </p:spPr>
        <p:txBody>
          <a:bodyPr>
            <a:noAutofit/>
          </a:bodyPr>
          <a:lstStyle/>
          <a:p>
            <a:r>
              <a:rPr lang="hr-HR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1. Uvod – Predstavljanje programa društveno korisnog rada</a:t>
            </a:r>
            <a:endParaRPr lang="hr-HR" sz="3600" b="1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" indent="0" algn="just">
              <a:buNone/>
            </a:pPr>
            <a:r>
              <a:rPr lang="hr-HR" sz="2000" b="1" dirty="0" smtClean="0"/>
              <a:t>HZZ - Program Javnog rada – paket „Mjera za mlade”, mjera „Mladi i kreativni”.</a:t>
            </a:r>
          </a:p>
          <a:p>
            <a:pPr marL="36576" indent="0" algn="just">
              <a:buNone/>
            </a:pPr>
            <a:endParaRPr lang="hr-HR" sz="2000" b="1" dirty="0"/>
          </a:p>
          <a:p>
            <a:pPr marL="36576" indent="0" algn="just">
              <a:buNone/>
            </a:pPr>
            <a:r>
              <a:rPr lang="hr-HR" sz="2000" b="1" dirty="0" smtClean="0"/>
              <a:t>CZSS Hrvatska Kostajnica  s Podružnicom Dvor započinje 10. prosinca 2015. godine s provedbom</a:t>
            </a:r>
            <a:r>
              <a:rPr lang="hr-HR" sz="2000" b="1" dirty="0"/>
              <a:t> </a:t>
            </a:r>
            <a:r>
              <a:rPr lang="hr-HR" sz="2000" b="1" dirty="0" smtClean="0"/>
              <a:t>2 programa zapošljavanja mladih u Centru za socijalnu skrb Hrvatska Kostajnica  i Podružnici Dvor kao koordinatora društveno korisnog rada. </a:t>
            </a:r>
          </a:p>
          <a:p>
            <a:pPr marL="36576" indent="0" algn="just">
              <a:buNone/>
            </a:pPr>
            <a:endParaRPr lang="hr-HR" sz="2000" b="1" dirty="0" smtClean="0"/>
          </a:p>
          <a:p>
            <a:pPr marL="36576" indent="0" algn="just">
              <a:buNone/>
            </a:pPr>
            <a:r>
              <a:rPr lang="hr-HR" sz="2000" b="1" dirty="0" smtClean="0"/>
              <a:t>CZSS Hrvatska Kostajnica – Podružnica Dvor djeluje na području Općine Dvor koja ukupno obuhvaća 504,9 km</a:t>
            </a:r>
            <a:r>
              <a:rPr lang="hr-HR" sz="2000" b="1" baseline="30000" dirty="0" smtClean="0"/>
              <a:t>2</a:t>
            </a:r>
            <a:r>
              <a:rPr lang="hr-HR" sz="2000" b="1" dirty="0" smtClean="0"/>
              <a:t> i 64 naselja na kojima je </a:t>
            </a:r>
            <a:r>
              <a:rPr lang="hr-HR" sz="2000" b="1" smtClean="0"/>
              <a:t>nastanjeno </a:t>
            </a:r>
            <a:r>
              <a:rPr lang="hr-HR" sz="2000" b="1" smtClean="0"/>
              <a:t>5.570 </a:t>
            </a:r>
            <a:r>
              <a:rPr lang="hr-HR" sz="2000" b="1" smtClean="0"/>
              <a:t>osoba</a:t>
            </a:r>
            <a:r>
              <a:rPr lang="hr-HR" sz="20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943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399032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2. Metodologija rada</a:t>
            </a:r>
            <a:endParaRPr lang="hr-HR" b="1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6552728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hr-HR" sz="2800" b="1" dirty="0" smtClean="0"/>
              <a:t>Koraci:</a:t>
            </a:r>
          </a:p>
          <a:p>
            <a:pPr marL="550926" indent="-514350">
              <a:buFont typeface="+mj-lt"/>
              <a:buAutoNum type="arabicPeriod"/>
            </a:pPr>
            <a:endParaRPr lang="hr-HR" sz="1600" dirty="0" smtClean="0"/>
          </a:p>
          <a:p>
            <a:pPr marL="493776" indent="-457200">
              <a:buSzPct val="85000"/>
              <a:buFont typeface="+mj-lt"/>
              <a:buAutoNum type="arabicPeriod"/>
            </a:pPr>
            <a:r>
              <a:rPr lang="hr-HR" sz="2400" b="1" dirty="0" smtClean="0"/>
              <a:t>Upoznavanje s radom CZSS i ovlastima iz područja socijalne skrbi</a:t>
            </a:r>
            <a:endParaRPr lang="hr-HR" sz="2400" b="1" dirty="0"/>
          </a:p>
          <a:p>
            <a:pPr marL="493776" indent="-457200">
              <a:buSzPct val="85000"/>
              <a:buFont typeface="+mj-lt"/>
              <a:buAutoNum type="arabicPeriod"/>
            </a:pPr>
            <a:r>
              <a:rPr lang="hr-HR" sz="2400" b="1" dirty="0" smtClean="0"/>
              <a:t>Upoznavanje korisnika ZMN-a kroz socijalnu dokumentaciju </a:t>
            </a:r>
          </a:p>
          <a:p>
            <a:pPr marL="493776" indent="-457200">
              <a:buSzPct val="85000"/>
              <a:buFont typeface="+mj-lt"/>
              <a:buAutoNum type="arabicPeriod"/>
              <a:tabLst>
                <a:tab pos="6373813" algn="l"/>
              </a:tabLst>
            </a:pPr>
            <a:r>
              <a:rPr lang="hr-HR" sz="2400" b="1" dirty="0" smtClean="0"/>
              <a:t>Koordinacija s JLS i dogovor o operativnom načinu rada na terenu </a:t>
            </a:r>
          </a:p>
          <a:p>
            <a:pPr marL="493776" indent="-457200">
              <a:buSzPct val="85000"/>
              <a:buFont typeface="+mj-lt"/>
              <a:buAutoNum type="arabicPeriod"/>
              <a:tabLst>
                <a:tab pos="6373813" algn="l"/>
              </a:tabLst>
            </a:pPr>
            <a:r>
              <a:rPr lang="hr-HR" sz="2400" b="1" dirty="0" smtClean="0"/>
              <a:t>Izrada alata za rad i načina korištenja istih</a:t>
            </a:r>
          </a:p>
          <a:p>
            <a:pPr marL="493776" indent="-457200">
              <a:buSzPct val="85000"/>
              <a:buFont typeface="+mj-lt"/>
              <a:buAutoNum type="arabicPeriod"/>
              <a:tabLst>
                <a:tab pos="6373813" algn="l"/>
              </a:tabLst>
            </a:pPr>
            <a:r>
              <a:rPr lang="hr-HR" sz="2400" b="1" dirty="0" smtClean="0"/>
              <a:t>Inicijalni </a:t>
            </a:r>
            <a:r>
              <a:rPr lang="hr-HR" sz="2400" b="1" dirty="0"/>
              <a:t>razgovori s korisnicima ZMN-a i upoznavanje s </a:t>
            </a:r>
            <a:r>
              <a:rPr lang="hr-HR" sz="2400" b="1" dirty="0" smtClean="0"/>
              <a:t>programom</a:t>
            </a: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20514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307785"/>
          </a:xfrm>
        </p:spPr>
        <p:txBody>
          <a:bodyPr/>
          <a:lstStyle/>
          <a:p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</a:t>
            </a:r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Metodologija</a:t>
            </a:r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rada </a:t>
            </a:r>
            <a:endParaRPr lang="hr-H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700808"/>
            <a:ext cx="8064896" cy="4464496"/>
          </a:xfrm>
        </p:spPr>
        <p:txBody>
          <a:bodyPr>
            <a:normAutofit fontScale="92500"/>
          </a:bodyPr>
          <a:lstStyle/>
          <a:p>
            <a:pPr marL="493776" lvl="0" indent="-457200">
              <a:buSzPct val="85000"/>
              <a:buFont typeface="+mj-lt"/>
              <a:buAutoNum type="arabicPeriod" startAt="6"/>
            </a:pPr>
            <a:r>
              <a:rPr lang="hr-HR" sz="2600" b="1" dirty="0"/>
              <a:t>Izrada individualnih planova rada s korisnicima ZMN-a</a:t>
            </a:r>
          </a:p>
          <a:p>
            <a:pPr marL="550926" indent="-514350">
              <a:buSzPct val="85000"/>
              <a:buFont typeface="+mj-lt"/>
              <a:buAutoNum type="arabicPeriod" startAt="6"/>
            </a:pPr>
            <a:r>
              <a:rPr lang="hr-HR" sz="2600" b="1" dirty="0"/>
              <a:t>Uspostava mreže suradnika u lokalnoj </a:t>
            </a:r>
            <a:r>
              <a:rPr lang="hr-HR" sz="2600" b="1" dirty="0" smtClean="0"/>
              <a:t>zajednici</a:t>
            </a:r>
          </a:p>
          <a:p>
            <a:pPr marL="550926" lvl="0" indent="-514350">
              <a:buSzPct val="85000"/>
              <a:buFont typeface="+mj-lt"/>
              <a:buAutoNum type="arabicPeriod" startAt="6"/>
            </a:pPr>
            <a:r>
              <a:rPr lang="hr-HR" sz="2600" b="1" dirty="0" smtClean="0"/>
              <a:t>Organizacije </a:t>
            </a:r>
            <a:r>
              <a:rPr lang="hr-HR" sz="2600" b="1" dirty="0"/>
              <a:t>radnih akcija</a:t>
            </a:r>
          </a:p>
          <a:p>
            <a:pPr marL="550926" lvl="0" indent="-514350">
              <a:buSzPct val="85000"/>
              <a:buFont typeface="+mj-lt"/>
              <a:buAutoNum type="arabicPeriod" startAt="6"/>
            </a:pPr>
            <a:r>
              <a:rPr lang="hr-HR" sz="2600" b="1" dirty="0"/>
              <a:t>Praćenje društveno korisnog rada na terenu (obilazak korisnika i primatelja društveno korisnog rada) </a:t>
            </a:r>
          </a:p>
          <a:p>
            <a:pPr marL="550926" lvl="0" indent="-514350">
              <a:buSzPct val="85000"/>
              <a:buFont typeface="+mj-lt"/>
              <a:buAutoNum type="arabicPeriod" startAt="6"/>
            </a:pPr>
            <a:r>
              <a:rPr lang="hr-HR" sz="2600" b="1" dirty="0" smtClean="0"/>
              <a:t>Mjerenje </a:t>
            </a:r>
            <a:r>
              <a:rPr lang="hr-HR" sz="2600" b="1" dirty="0"/>
              <a:t>programa društveno korisnog rada kroz upitnike o uspješnosti programa </a:t>
            </a:r>
          </a:p>
          <a:p>
            <a:pPr marL="550926" lvl="0" indent="-514350">
              <a:buSzPct val="85000"/>
              <a:buFont typeface="+mj-lt"/>
              <a:buAutoNum type="arabicPeriod" startAt="6"/>
            </a:pPr>
            <a:r>
              <a:rPr lang="hr-HR" sz="2600" b="1" dirty="0"/>
              <a:t>Završna prezentacija rezultata programa </a:t>
            </a:r>
            <a:r>
              <a:rPr lang="hr-HR" sz="2600" b="1" dirty="0" smtClean="0"/>
              <a:t>DKR-a</a:t>
            </a:r>
            <a:endParaRPr lang="hr-HR" sz="2600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49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686800" cy="1399032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3</a:t>
            </a:r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Rezultati</a:t>
            </a:r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društveno </a:t>
            </a:r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korisnog</a:t>
            </a:r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rada</a:t>
            </a:r>
            <a:endParaRPr lang="hr-HR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hr-HR" sz="2800" b="1" dirty="0" smtClean="0"/>
              <a:t>BROJČANI POKAZATELJI: </a:t>
            </a:r>
            <a:endParaRPr lang="hr-HR" sz="2800" b="1" dirty="0"/>
          </a:p>
          <a:p>
            <a:pPr marL="64008" indent="0">
              <a:buNone/>
            </a:pPr>
            <a:endParaRPr lang="hr-HR" sz="2400" b="1" dirty="0" smtClean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2400" b="1" dirty="0" smtClean="0"/>
              <a:t>Radno sposobni korisnici ZMN-a: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2400" b="1" dirty="0" smtClean="0"/>
              <a:t>     - siječanj 2016. </a:t>
            </a:r>
            <a:r>
              <a:rPr lang="hr-HR" sz="2400" b="1" dirty="0" smtClean="0">
                <a:sym typeface="Symbol"/>
              </a:rPr>
              <a:t></a:t>
            </a:r>
            <a:r>
              <a:rPr lang="hr-HR" sz="2400" b="1" dirty="0" smtClean="0"/>
              <a:t> 91</a:t>
            </a:r>
            <a:br>
              <a:rPr lang="hr-HR" sz="2400" b="1" dirty="0" smtClean="0"/>
            </a:br>
            <a:r>
              <a:rPr lang="hr-HR" sz="2400" b="1" dirty="0" smtClean="0"/>
              <a:t>     - listopad 2016. </a:t>
            </a:r>
            <a:r>
              <a:rPr lang="hr-HR" sz="2400" b="1" dirty="0" smtClean="0">
                <a:solidFill>
                  <a:prstClr val="white"/>
                </a:solidFill>
                <a:sym typeface="Symbol"/>
              </a:rPr>
              <a:t>   61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2400" b="1" dirty="0" smtClean="0">
                <a:solidFill>
                  <a:prstClr val="white"/>
                </a:solidFill>
                <a:sym typeface="Symbol"/>
              </a:rPr>
              <a:t>16.262 sati društveno korisnog rada</a:t>
            </a:r>
            <a:endParaRPr lang="hr-HR" sz="2400" b="1" dirty="0">
              <a:solidFill>
                <a:prstClr val="white"/>
              </a:solidFill>
              <a:sym typeface="Symbol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2400" b="1" dirty="0" smtClean="0">
                <a:solidFill>
                  <a:prstClr val="white"/>
                </a:solidFill>
                <a:sym typeface="Symbol"/>
              </a:rPr>
              <a:t>33 radne akcije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2400" b="1" dirty="0" smtClean="0">
                <a:solidFill>
                  <a:prstClr val="white"/>
                </a:solidFill>
                <a:sym typeface="Symbol"/>
              </a:rPr>
              <a:t>38 ispitanih korisnika ZMN-a 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2400" b="1" dirty="0" smtClean="0">
                <a:solidFill>
                  <a:prstClr val="white"/>
                </a:solidFill>
                <a:sym typeface="Symbol"/>
              </a:rPr>
              <a:t>23 ispitanih primatelja DKR-a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sz="2400" b="1" dirty="0" smtClean="0">
                <a:solidFill>
                  <a:prstClr val="white"/>
                </a:solidFill>
                <a:sym typeface="Symbol"/>
              </a:rPr>
              <a:t>107 starijih i nemoćnih primatelja DKR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21016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8496944" cy="5976664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hr-HR" b="1" dirty="0" smtClean="0"/>
              <a:t>Mreža suradnika kroz program DKR-a</a:t>
            </a:r>
            <a:endParaRPr lang="hr-HR" b="1" dirty="0"/>
          </a:p>
          <a:p>
            <a:pPr>
              <a:buFont typeface="Courier New" panose="02070309020205020404" pitchFamily="49" charset="0"/>
              <a:buChar char="o"/>
            </a:pPr>
            <a:endParaRPr lang="hr-HR" dirty="0" smtClean="0"/>
          </a:p>
          <a:p>
            <a:pPr marL="64008" indent="0">
              <a:buNone/>
            </a:pPr>
            <a:endParaRPr lang="hr-HR" dirty="0"/>
          </a:p>
          <a:p>
            <a:pPr marL="64008" indent="0">
              <a:buNone/>
            </a:pPr>
            <a:endParaRPr lang="hr-HR" dirty="0" smtClean="0"/>
          </a:p>
          <a:p>
            <a:pPr marL="64008" indent="0">
              <a:buNone/>
            </a:pPr>
            <a:endParaRPr lang="hr-HR" dirty="0"/>
          </a:p>
        </p:txBody>
      </p:sp>
      <p:sp>
        <p:nvSpPr>
          <p:cNvPr id="2" name="Oval 1"/>
          <p:cNvSpPr/>
          <p:nvPr/>
        </p:nvSpPr>
        <p:spPr>
          <a:xfrm>
            <a:off x="3131840" y="2600908"/>
            <a:ext cx="2304256" cy="1512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Koordinatori</a:t>
            </a:r>
            <a:endParaRPr lang="hr-HR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260886" y="3461792"/>
            <a:ext cx="870954" cy="117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40241" y="3059536"/>
            <a:ext cx="2005942" cy="945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ln w="0"/>
                <a:solidFill>
                  <a:schemeClr val="tx1"/>
                </a:solidFill>
              </a:rPr>
              <a:t>Udruga umirovljenika Općine Dvor</a:t>
            </a:r>
            <a:endParaRPr lang="hr-HR" b="1" dirty="0">
              <a:ln w="0"/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36096" y="3473516"/>
            <a:ext cx="93388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395753" y="3059537"/>
            <a:ext cx="2032015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NK</a:t>
            </a:r>
            <a:r>
              <a:rPr lang="hr-HR" b="1" dirty="0" smtClean="0">
                <a:solidFill>
                  <a:srgbClr val="0EA4B4"/>
                </a:solidFill>
              </a:rPr>
              <a:t> </a:t>
            </a:r>
            <a:r>
              <a:rPr lang="hr-HR" b="1" dirty="0" smtClean="0">
                <a:solidFill>
                  <a:schemeClr val="tx1"/>
                </a:solidFill>
              </a:rPr>
              <a:t>PPG</a:t>
            </a:r>
            <a:r>
              <a:rPr lang="hr-HR" b="1" dirty="0" smtClean="0">
                <a:solidFill>
                  <a:srgbClr val="0EA4B4"/>
                </a:solidFill>
              </a:rPr>
              <a:t> </a:t>
            </a:r>
            <a:r>
              <a:rPr lang="hr-HR" b="1" dirty="0" smtClean="0">
                <a:solidFill>
                  <a:schemeClr val="tx1"/>
                </a:solidFill>
              </a:rPr>
              <a:t>Rujevac</a:t>
            </a:r>
            <a:endParaRPr lang="hr-HR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2" idx="3"/>
            <a:endCxn id="15" idx="3"/>
          </p:cNvCxnSpPr>
          <p:nvPr/>
        </p:nvCxnSpPr>
        <p:spPr>
          <a:xfrm flipH="1">
            <a:off x="2298005" y="3891624"/>
            <a:ext cx="1171285" cy="87741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0241" y="4221088"/>
            <a:ext cx="2057764" cy="10958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Općinsko društvo Crvenog križa Dvor</a:t>
            </a:r>
            <a:endParaRPr lang="hr-HR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endCxn id="19" idx="1"/>
          </p:cNvCxnSpPr>
          <p:nvPr/>
        </p:nvCxnSpPr>
        <p:spPr>
          <a:xfrm>
            <a:off x="5155727" y="3856269"/>
            <a:ext cx="1544501" cy="10820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700228" y="4559566"/>
            <a:ext cx="1559666" cy="7574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ŠNK Podovi Dvor</a:t>
            </a:r>
            <a:endParaRPr lang="hr-HR" b="1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275856" y="4113076"/>
            <a:ext cx="720080" cy="13603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319834" y="5487104"/>
            <a:ext cx="1924262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Dječji vrtić „Sunce”</a:t>
            </a:r>
            <a:endParaRPr lang="hr-HR" b="1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716141" y="4113076"/>
            <a:ext cx="719955" cy="13603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571721" y="5481228"/>
            <a:ext cx="2081775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Knjižnica i Čitaonica Dvor</a:t>
            </a:r>
            <a:endParaRPr lang="hr-HR" b="1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1854017" y="2335883"/>
            <a:ext cx="1586607" cy="5170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60356" y="1948798"/>
            <a:ext cx="1594697" cy="7481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Osnovna škola Dvor</a:t>
            </a:r>
            <a:endParaRPr lang="hr-HR" b="1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endCxn id="34" idx="1"/>
          </p:cNvCxnSpPr>
          <p:nvPr/>
        </p:nvCxnSpPr>
        <p:spPr>
          <a:xfrm flipV="1">
            <a:off x="5155727" y="2322884"/>
            <a:ext cx="1758760" cy="5300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914487" y="1926840"/>
            <a:ext cx="1761969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Komunalac- Dvor d.o.o.</a:t>
            </a:r>
            <a:endParaRPr lang="hr-HR" b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440624" y="1948799"/>
            <a:ext cx="340780" cy="7481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597280" y="1124744"/>
            <a:ext cx="1686688" cy="8240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Općina Dvor</a:t>
            </a:r>
            <a:endParaRPr lang="hr-HR" b="1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860032" y="1983581"/>
            <a:ext cx="507484" cy="7353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713535" y="1121383"/>
            <a:ext cx="1656450" cy="8274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HZZ</a:t>
            </a:r>
            <a:endParaRPr lang="hr-H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35496" y="80424"/>
            <a:ext cx="7900260" cy="732197"/>
          </a:xfrm>
        </p:spPr>
        <p:txBody>
          <a:bodyPr>
            <a:normAutofit/>
          </a:bodyPr>
          <a:lstStyle/>
          <a:p>
            <a:pPr marL="941832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sz="3000" b="1" dirty="0" smtClean="0">
                <a:ln w="0"/>
                <a:solidFill>
                  <a:schemeClr val="tx1"/>
                </a:solidFill>
                <a:effectLst/>
              </a:rPr>
              <a:t>Rezultati postignuti radnim akcijama</a:t>
            </a:r>
            <a:endParaRPr lang="hr-HR" sz="3000" b="1" dirty="0">
              <a:ln w="0"/>
              <a:solidFill>
                <a:schemeClr val="tx1"/>
              </a:solidFill>
              <a:effectLst/>
            </a:endParaRPr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72000"/>
          </a:xfrm>
        </p:spPr>
        <p:txBody>
          <a:bodyPr/>
          <a:lstStyle/>
          <a:p>
            <a:pPr marL="64008" indent="0" algn="just">
              <a:buNone/>
            </a:pPr>
            <a:endParaRPr lang="hr-HR" dirty="0" smtClean="0"/>
          </a:p>
          <a:p>
            <a:pPr>
              <a:buSzPct val="100000"/>
              <a:buFont typeface="Courier New" panose="02070309020205020404" pitchFamily="49" charset="0"/>
              <a:buChar char="o"/>
            </a:pPr>
            <a:r>
              <a:rPr lang="hr-HR" sz="2000" b="1" dirty="0" smtClean="0"/>
              <a:t>Čišćenje parkinga, ulica i nogostupa prema graničnom prijelazu, na kolodvoru, između zgrada i na drugim ulicama</a:t>
            </a:r>
            <a:endParaRPr lang="hr-HR" sz="2000" b="1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796" y="1690248"/>
            <a:ext cx="3827650" cy="2497803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0" y="1690248"/>
            <a:ext cx="3827650" cy="247196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93096"/>
            <a:ext cx="3907261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814" y="-240747"/>
            <a:ext cx="8229600" cy="1399032"/>
          </a:xfrm>
        </p:spPr>
        <p:txBody>
          <a:bodyPr>
            <a:normAutofit/>
          </a:bodyPr>
          <a:lstStyle/>
          <a:p>
            <a:pPr marL="941832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sz="3000" b="1" dirty="0" smtClean="0">
                <a:ln w="0"/>
                <a:solidFill>
                  <a:schemeClr val="tx1"/>
                </a:solidFill>
                <a:effectLst/>
              </a:rPr>
              <a:t>Rezultati postignuti radnim akcijama</a:t>
            </a:r>
            <a:endParaRPr lang="hr-HR" sz="3000" b="1" dirty="0">
              <a:ln w="0"/>
              <a:solidFill>
                <a:schemeClr val="tx1"/>
              </a:solidFill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764704"/>
            <a:ext cx="7869560" cy="4858560"/>
          </a:xfrm>
        </p:spPr>
        <p:txBody>
          <a:bodyPr/>
          <a:lstStyle/>
          <a:p>
            <a:pPr algn="just">
              <a:buSzPct val="100000"/>
              <a:buFont typeface="Courier New" panose="02070309020205020404" pitchFamily="49" charset="0"/>
              <a:buChar char="o"/>
            </a:pPr>
            <a:r>
              <a:rPr lang="hr-HR" sz="2000" b="1" dirty="0" smtClean="0"/>
              <a:t>Farbanje dječjeg igrališta u Dječjem vrtiću „SUNCE”</a:t>
            </a:r>
          </a:p>
          <a:p>
            <a:pPr>
              <a:buFont typeface="Arial" panose="020B0604020202020204" pitchFamily="34" charset="0"/>
              <a:buChar char="•"/>
            </a:pPr>
            <a:endParaRPr lang="hr-HR" b="1" dirty="0"/>
          </a:p>
          <a:p>
            <a:pPr marL="64008" indent="0">
              <a:buNone/>
            </a:pPr>
            <a:endParaRPr lang="hr-HR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69" y="1844824"/>
            <a:ext cx="4104455" cy="245492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62" y="4005064"/>
            <a:ext cx="4104455" cy="24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Kolaž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</TotalTime>
  <Words>937</Words>
  <Application>Microsoft Office PowerPoint</Application>
  <PresentationFormat>Prikaz na zaslonu (4:3)</PresentationFormat>
  <Paragraphs>178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4" baseType="lpstr">
      <vt:lpstr>Verve</vt:lpstr>
      <vt:lpstr>REZULTATI DRUŠTVENO KORISNOG RADA U OPĆINI DVOR U 2016. GODINI</vt:lpstr>
      <vt:lpstr>Sadržaj:</vt:lpstr>
      <vt:lpstr>1. Uvod – Predstavljanje programa društveno korisnog rada</vt:lpstr>
      <vt:lpstr>2. Metodologija rada</vt:lpstr>
      <vt:lpstr>2. Metodologija rada </vt:lpstr>
      <vt:lpstr>3. Rezultati društveno korisnog rada</vt:lpstr>
      <vt:lpstr>PowerPointova prezentacija</vt:lpstr>
      <vt:lpstr>Rezultati postignuti radnim akcijama</vt:lpstr>
      <vt:lpstr>Rezultati postignuti radnim akcijama</vt:lpstr>
      <vt:lpstr>Rezultati postignuti radnim akcijama</vt:lpstr>
      <vt:lpstr>Rezultati postignuti radnim akcijama</vt:lpstr>
      <vt:lpstr>Rezultati postignuti radnim akcijama</vt:lpstr>
      <vt:lpstr>Rezultati postignuti radnim akcijama</vt:lpstr>
      <vt:lpstr>4. Nivo zadovoljstva korisnika programa-različite perspektive</vt:lpstr>
      <vt:lpstr>4. Nivo zadovoljstva korisnika programa-različite perspektive</vt:lpstr>
      <vt:lpstr>4. Nivo zadovoljstva korisnika programa-različite perspektive</vt:lpstr>
      <vt:lpstr>4. Nivo zadovoljstva korisnika programa-različite perspektive</vt:lpstr>
      <vt:lpstr>4. Nivo zadovoljstva korisnika programa-različite perspektive</vt:lpstr>
      <vt:lpstr>5. Sažetak/Pitanja</vt:lpstr>
      <vt:lpstr>6. Preporuke: </vt:lpstr>
      <vt:lpstr>6. Zaključci:</vt:lpstr>
      <vt:lpstr>Zahvale: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REZULTATI DRUŠTVENO KORISNOG RADA</dc:title>
  <dc:creator>RCT Dragana</dc:creator>
  <cp:lastModifiedBy>Milica Kepčija</cp:lastModifiedBy>
  <cp:revision>215</cp:revision>
  <cp:lastPrinted>2016-11-29T07:31:38Z</cp:lastPrinted>
  <dcterms:created xsi:type="dcterms:W3CDTF">2016-10-25T07:53:53Z</dcterms:created>
  <dcterms:modified xsi:type="dcterms:W3CDTF">2016-12-08T08:06:38Z</dcterms:modified>
</cp:coreProperties>
</file>